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4"/>
  </p:sldMasterIdLst>
  <p:notesMasterIdLst>
    <p:notesMasterId r:id="rId20"/>
  </p:notesMasterIdLst>
  <p:sldIdLst>
    <p:sldId id="256" r:id="rId5"/>
    <p:sldId id="329" r:id="rId6"/>
    <p:sldId id="330" r:id="rId7"/>
    <p:sldId id="356" r:id="rId8"/>
    <p:sldId id="348" r:id="rId9"/>
    <p:sldId id="349" r:id="rId10"/>
    <p:sldId id="351" r:id="rId11"/>
    <p:sldId id="346" r:id="rId12"/>
    <p:sldId id="352" r:id="rId13"/>
    <p:sldId id="354" r:id="rId14"/>
    <p:sldId id="347" r:id="rId15"/>
    <p:sldId id="355" r:id="rId16"/>
    <p:sldId id="357" r:id="rId17"/>
    <p:sldId id="358" r:id="rId18"/>
    <p:sldId id="323" r:id="rId19"/>
  </p:sldIdLst>
  <p:sldSz cx="12192000" cy="6858000"/>
  <p:notesSz cx="6858000" cy="9144000"/>
  <p:embeddedFontLs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Open Sans" panose="020B0606030504020204" pitchFamily="34" charset="0"/>
      <p:regular r:id="rId25"/>
      <p:bold r:id="rId26"/>
      <p:italic r:id="rId27"/>
      <p:boldItalic r:id="rId28"/>
    </p:embeddedFont>
    <p:embeddedFont>
      <p:font typeface="Playfair Display SemiBold" panose="020B0604020202020204" charset="0"/>
      <p:regular r:id="rId29"/>
      <p:bold r:id="rId30"/>
      <p:italic r:id="rId31"/>
      <p:boldItalic r:id="rId32"/>
    </p:embeddedFont>
    <p:embeddedFont>
      <p:font typeface="Segoe UI" panose="020B0502040204020203" pitchFamily="34" charset="0"/>
      <p:regular r:id="rId33"/>
      <p:bold r:id="rId34"/>
      <p:italic r:id="rId35"/>
      <p:boldItalic r:id="rId36"/>
    </p:embeddedFont>
    <p:embeddedFont>
      <p:font typeface="Source Sans Pro" panose="020B0503030403020204" pitchFamily="34" charset="0"/>
      <p:regular r:id="rId37"/>
      <p:bold r:id="rId38"/>
      <p:italic r:id="rId39"/>
      <p:boldItalic r:id="rId40"/>
    </p:embeddedFont>
    <p:embeddedFont>
      <p:font typeface="Ubuntu" panose="020B0504030602030204" pitchFamily="34" charset="0"/>
      <p:regular r:id="rId41"/>
      <p:bold r:id="rId42"/>
      <p:italic r:id="rId43"/>
      <p:boldItalic r:id="rId4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8D4E8"/>
    <a:srgbClr val="F4F4F4"/>
    <a:srgbClr val="000000"/>
    <a:srgbClr val="CFD0D2"/>
    <a:srgbClr val="47D4E8"/>
    <a:srgbClr val="111D2B"/>
    <a:srgbClr val="D0D0D2"/>
    <a:srgbClr val="0E151D"/>
    <a:srgbClr val="F6F6F6"/>
    <a:srgbClr val="46CA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7257AF7-7E7F-CF7B-8B0A-A84F5FAA0E69}" v="15" dt="2022-10-12T19:28:58.69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7" d="100"/>
          <a:sy n="97" d="100"/>
        </p:scale>
        <p:origin x="264" y="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6.fntdata"/><Relationship Id="rId39" Type="http://schemas.openxmlformats.org/officeDocument/2006/relationships/font" Target="fonts/font19.fntdata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42" Type="http://schemas.openxmlformats.org/officeDocument/2006/relationships/font" Target="fonts/font22.fntdata"/><Relationship Id="rId47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font" Target="fonts/font9.fntdata"/><Relationship Id="rId11" Type="http://schemas.openxmlformats.org/officeDocument/2006/relationships/slide" Target="slides/slide7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font" Target="fonts/font17.fntdata"/><Relationship Id="rId40" Type="http://schemas.openxmlformats.org/officeDocument/2006/relationships/font" Target="fonts/font20.fntdata"/><Relationship Id="rId45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font" Target="fonts/font16.fntdata"/><Relationship Id="rId49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11.fntdata"/><Relationship Id="rId44" Type="http://schemas.openxmlformats.org/officeDocument/2006/relationships/font" Target="fonts/font24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font" Target="fonts/font15.fntdata"/><Relationship Id="rId43" Type="http://schemas.openxmlformats.org/officeDocument/2006/relationships/font" Target="fonts/font23.fntdata"/><Relationship Id="rId48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font" Target="fonts/font18.fntdata"/><Relationship Id="rId46" Type="http://schemas.openxmlformats.org/officeDocument/2006/relationships/viewProps" Target="viewProps.xml"/><Relationship Id="rId20" Type="http://schemas.openxmlformats.org/officeDocument/2006/relationships/notesMaster" Target="notesMasters/notesMaster1.xml"/><Relationship Id="rId41" Type="http://schemas.openxmlformats.org/officeDocument/2006/relationships/font" Target="fonts/font21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F4DD1B-67E2-49E7-83B8-66E05772F921}" type="datetimeFigureOut">
              <a:rPr lang="en-US" smtClean="0"/>
              <a:t>10/20/2022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4B9618-B8E5-4C10-A615-5A572CF9E0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3242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9" b="1379"/>
          <a:stretch>
            <a:fillRect/>
          </a:stretch>
        </p:blipFill>
        <p:spPr>
          <a:xfrm>
            <a:off x="342901" y="328611"/>
            <a:ext cx="11487149" cy="6213941"/>
          </a:xfrm>
          <a:prstGeom prst="rect">
            <a:avLst/>
          </a:prstGeom>
        </p:spPr>
      </p:pic>
      <p:sp>
        <p:nvSpPr>
          <p:cNvPr id="7" name="Flowchart: Process 6"/>
          <p:cNvSpPr/>
          <p:nvPr userDrawn="1"/>
        </p:nvSpPr>
        <p:spPr>
          <a:xfrm>
            <a:off x="342901" y="328610"/>
            <a:ext cx="11487149" cy="6213942"/>
          </a:xfrm>
          <a:prstGeom prst="flowChartProcess">
            <a:avLst/>
          </a:prstGeom>
          <a:solidFill>
            <a:schemeClr val="tx1">
              <a:lumMod val="95000"/>
              <a:lumOff val="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: Shape 43"/>
          <p:cNvSpPr/>
          <p:nvPr userDrawn="1"/>
        </p:nvSpPr>
        <p:spPr>
          <a:xfrm>
            <a:off x="3730487" y="308324"/>
            <a:ext cx="4731026" cy="308147"/>
          </a:xfrm>
          <a:custGeom>
            <a:avLst/>
            <a:gdLst>
              <a:gd name="connsiteX0" fmla="*/ 45817 w 4731026"/>
              <a:gd name="connsiteY0" fmla="*/ 0 h 319146"/>
              <a:gd name="connsiteX1" fmla="*/ 4685209 w 4731026"/>
              <a:gd name="connsiteY1" fmla="*/ 0 h 319146"/>
              <a:gd name="connsiteX2" fmla="*/ 4731026 w 4731026"/>
              <a:gd name="connsiteY2" fmla="*/ 6064 h 319146"/>
              <a:gd name="connsiteX3" fmla="*/ 2365513 w 4731026"/>
              <a:gd name="connsiteY3" fmla="*/ 319146 h 319146"/>
              <a:gd name="connsiteX4" fmla="*/ 0 w 4731026"/>
              <a:gd name="connsiteY4" fmla="*/ 6064 h 319146"/>
              <a:gd name="connsiteX5" fmla="*/ 45817 w 4731026"/>
              <a:gd name="connsiteY5" fmla="*/ 0 h 319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31026" h="319146">
                <a:moveTo>
                  <a:pt x="45817" y="0"/>
                </a:moveTo>
                <a:lnTo>
                  <a:pt x="4685209" y="0"/>
                </a:lnTo>
                <a:lnTo>
                  <a:pt x="4731026" y="6064"/>
                </a:lnTo>
                <a:lnTo>
                  <a:pt x="2365513" y="319146"/>
                </a:lnTo>
                <a:lnTo>
                  <a:pt x="0" y="6064"/>
                </a:lnTo>
                <a:lnTo>
                  <a:pt x="4581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46"/>
          <p:cNvSpPr/>
          <p:nvPr userDrawn="1"/>
        </p:nvSpPr>
        <p:spPr>
          <a:xfrm rot="10800000">
            <a:off x="3730487" y="6329760"/>
            <a:ext cx="4731026" cy="288985"/>
          </a:xfrm>
          <a:custGeom>
            <a:avLst/>
            <a:gdLst>
              <a:gd name="connsiteX0" fmla="*/ 45817 w 4731026"/>
              <a:gd name="connsiteY0" fmla="*/ 0 h 319146"/>
              <a:gd name="connsiteX1" fmla="*/ 4685209 w 4731026"/>
              <a:gd name="connsiteY1" fmla="*/ 0 h 319146"/>
              <a:gd name="connsiteX2" fmla="*/ 4731026 w 4731026"/>
              <a:gd name="connsiteY2" fmla="*/ 6064 h 319146"/>
              <a:gd name="connsiteX3" fmla="*/ 2365513 w 4731026"/>
              <a:gd name="connsiteY3" fmla="*/ 319146 h 319146"/>
              <a:gd name="connsiteX4" fmla="*/ 0 w 4731026"/>
              <a:gd name="connsiteY4" fmla="*/ 6064 h 319146"/>
              <a:gd name="connsiteX5" fmla="*/ 45817 w 4731026"/>
              <a:gd name="connsiteY5" fmla="*/ 0 h 319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31026" h="319146">
                <a:moveTo>
                  <a:pt x="45817" y="0"/>
                </a:moveTo>
                <a:lnTo>
                  <a:pt x="4685209" y="0"/>
                </a:lnTo>
                <a:lnTo>
                  <a:pt x="4731026" y="6064"/>
                </a:lnTo>
                <a:lnTo>
                  <a:pt x="2365513" y="319146"/>
                </a:lnTo>
                <a:lnTo>
                  <a:pt x="0" y="6064"/>
                </a:lnTo>
                <a:lnTo>
                  <a:pt x="4581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6173" y="3349366"/>
            <a:ext cx="5752618" cy="815975"/>
          </a:xfrm>
        </p:spPr>
        <p:txBody>
          <a:bodyPr>
            <a:noAutofit/>
          </a:bodyPr>
          <a:lstStyle>
            <a:lvl1pPr algn="r">
              <a:lnSpc>
                <a:spcPct val="10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5846" y="2712947"/>
            <a:ext cx="2646618" cy="560225"/>
          </a:xfrm>
          <a:prstGeom prst="rect">
            <a:avLst/>
          </a:prstGeom>
        </p:spPr>
      </p:pic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4676173" y="4185628"/>
            <a:ext cx="5752618" cy="1105787"/>
          </a:xfrm>
        </p:spPr>
        <p:txBody>
          <a:bodyPr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6184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_slide_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838200" y="449969"/>
            <a:ext cx="10515600" cy="647246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lang="en-US" sz="4000" b="1" kern="1200" spc="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820035" y="1086329"/>
            <a:ext cx="10515600" cy="4699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21"/>
          </p:nvPr>
        </p:nvSpPr>
        <p:spPr>
          <a:xfrm>
            <a:off x="820036" y="2025957"/>
            <a:ext cx="5093085" cy="4064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1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Roboto Condensed" panose="02000000000000000000" pitchFamily="2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15"/>
          <p:cNvSpPr>
            <a:spLocks noGrp="1"/>
          </p:cNvSpPr>
          <p:nvPr>
            <p:ph type="body" sz="quarter" idx="20"/>
          </p:nvPr>
        </p:nvSpPr>
        <p:spPr>
          <a:xfrm>
            <a:off x="820035" y="2484971"/>
            <a:ext cx="5093085" cy="3235101"/>
          </a:xfrm>
        </p:spPr>
        <p:txBody>
          <a:bodyPr>
            <a:normAutofit/>
          </a:bodyPr>
          <a:lstStyle>
            <a:lvl1pPr marL="228594" indent="-228594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E151D"/>
              </a:buClr>
              <a:buSzPct val="75000"/>
              <a:buFont typeface="Source Sans Pro" panose="020B0503030403020204" pitchFamily="34" charset="0"/>
              <a:buChar char="◉"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685783" indent="-228594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E151D"/>
              </a:buClr>
              <a:buSzPct val="75000"/>
              <a:buFont typeface="Source Sans Pro" panose="020B0503030403020204" pitchFamily="34" charset="0"/>
              <a:buChar char="◉"/>
              <a:defRPr sz="1200">
                <a:solidFill>
                  <a:schemeClr val="tx1">
                    <a:lumMod val="95000"/>
                    <a:lumOff val="5000"/>
                  </a:schemeClr>
                </a:solidFill>
              </a:defRPr>
            </a:lvl2pPr>
            <a:lvl3pPr marL="1142971" indent="-228594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E151D"/>
              </a:buClr>
              <a:buSzPct val="75000"/>
              <a:buFont typeface="Source Sans Pro" panose="020B0503030403020204" pitchFamily="34" charset="0"/>
              <a:buChar char="◉"/>
              <a:defRPr sz="1100">
                <a:solidFill>
                  <a:schemeClr val="tx1">
                    <a:lumMod val="95000"/>
                    <a:lumOff val="5000"/>
                  </a:schemeClr>
                </a:solidFill>
              </a:defRPr>
            </a:lvl3pPr>
            <a:lvl4pPr marL="1600160" indent="-228594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E151D"/>
              </a:buClr>
              <a:buSzPct val="75000"/>
              <a:buFont typeface="Source Sans Pro" panose="020B0503030403020204" pitchFamily="34" charset="0"/>
              <a:buChar char="◉"/>
              <a:defRPr sz="1050">
                <a:solidFill>
                  <a:schemeClr val="tx1">
                    <a:lumMod val="95000"/>
                    <a:lumOff val="5000"/>
                  </a:schemeClr>
                </a:solidFill>
              </a:defRPr>
            </a:lvl4pPr>
            <a:lvl5pPr marL="2057349" indent="-228594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E151D"/>
              </a:buClr>
              <a:buSzPct val="75000"/>
              <a:buFont typeface="Source Sans Pro" panose="020B0503030403020204" pitchFamily="34" charset="0"/>
              <a:buChar char="◉"/>
              <a:defRPr sz="1050">
                <a:solidFill>
                  <a:schemeClr val="tx1">
                    <a:lumMod val="95000"/>
                    <a:lumOff val="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6386034"/>
            <a:ext cx="1333804" cy="282334"/>
          </a:xfrm>
          <a:prstGeom prst="rect">
            <a:avLst/>
          </a:prstGeom>
        </p:spPr>
      </p:pic>
      <p:sp>
        <p:nvSpPr>
          <p:cNvPr id="12" name="Rectangle: Rounded Corners 28">
            <a:extLst>
              <a:ext uri="{FF2B5EF4-FFF2-40B4-BE49-F238E27FC236}">
                <a16:creationId xmlns:a16="http://schemas.microsoft.com/office/drawing/2014/main" id="{F805E670-DE3E-4489-BAAF-FBB3F3057BA2}"/>
              </a:ext>
            </a:extLst>
          </p:cNvPr>
          <p:cNvSpPr/>
          <p:nvPr userDrawn="1"/>
        </p:nvSpPr>
        <p:spPr>
          <a:xfrm>
            <a:off x="-10406" y="6179634"/>
            <a:ext cx="428959" cy="431812"/>
          </a:xfrm>
          <a:prstGeom prst="flowChartDelay">
            <a:avLst/>
          </a:prstGeom>
          <a:solidFill>
            <a:srgbClr val="D0D0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418553" y="6232246"/>
            <a:ext cx="4260129" cy="20758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lang="en-US" sz="800" b="0" kern="1200" baseline="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Source Sans Pro Black" panose="020B0803030403020204" pitchFamily="34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/>
              <a:t>Edit Footer Here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418553" y="6398908"/>
            <a:ext cx="4260129" cy="18230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lang="en-US" sz="800" kern="1200" baseline="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Source Sans Pro" panose="020B0503030403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/>
              <a:t>Your Company Slogan</a:t>
            </a:r>
          </a:p>
        </p:txBody>
      </p:sp>
      <p:sp>
        <p:nvSpPr>
          <p:cNvPr id="16" name="Slide Number Placeholder 22"/>
          <p:cNvSpPr>
            <a:spLocks noGrp="1"/>
          </p:cNvSpPr>
          <p:nvPr>
            <p:ph type="sldNum" sz="quarter" idx="19"/>
          </p:nvPr>
        </p:nvSpPr>
        <p:spPr>
          <a:xfrm>
            <a:off x="-40005" y="6259563"/>
            <a:ext cx="447120" cy="271957"/>
          </a:xfrm>
        </p:spPr>
        <p:txBody>
          <a:bodyPr/>
          <a:lstStyle>
            <a:lvl1pPr algn="ctr">
              <a:defRPr lang="en-US" sz="1400" b="0" kern="1200" baseline="0" smtClean="0">
                <a:solidFill>
                  <a:srgbClr val="111D2B"/>
                </a:solidFill>
                <a:latin typeface="+mn-lt"/>
                <a:ea typeface="Source Sans Pro Black" panose="020B0803030403020204" pitchFamily="34" charset="0"/>
                <a:cs typeface="Times New Roman" panose="02020603050405020304" pitchFamily="18" charset="0"/>
              </a:defRPr>
            </a:lvl1pPr>
          </a:lstStyle>
          <a:p>
            <a:fld id="{A44F0589-4ADA-4FC9-97B3-1830BC25023A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7" name="Group 16"/>
          <p:cNvGrpSpPr>
            <a:grpSpLocks noChangeAspect="1"/>
          </p:cNvGrpSpPr>
          <p:nvPr userDrawn="1"/>
        </p:nvGrpSpPr>
        <p:grpSpPr>
          <a:xfrm rot="10800000" flipH="1" flipV="1">
            <a:off x="0" y="-15944"/>
            <a:ext cx="565360" cy="734478"/>
            <a:chOff x="0" y="5103839"/>
            <a:chExt cx="1102094" cy="1431766"/>
          </a:xfrm>
        </p:grpSpPr>
        <p:sp>
          <p:nvSpPr>
            <p:cNvPr id="18" name="Rectangle 17"/>
            <p:cNvSpPr/>
            <p:nvPr/>
          </p:nvSpPr>
          <p:spPr>
            <a:xfrm>
              <a:off x="0" y="5952219"/>
              <a:ext cx="583386" cy="583386"/>
            </a:xfrm>
            <a:prstGeom prst="rect">
              <a:avLst/>
            </a:prstGeom>
            <a:solidFill>
              <a:srgbClr val="D0D0D2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309234" y="5411919"/>
              <a:ext cx="792860" cy="792860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9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0" y="5103839"/>
              <a:ext cx="540300" cy="540300"/>
            </a:xfrm>
            <a:prstGeom prst="rect">
              <a:avLst/>
            </a:prstGeom>
            <a:solidFill>
              <a:srgbClr val="47D4E8">
                <a:alpha val="8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7228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15600" y="2008033"/>
            <a:ext cx="6610400" cy="1802400"/>
          </a:xfrm>
          <a:prstGeom prst="rect">
            <a:avLst/>
          </a:prstGeom>
        </p:spPr>
        <p:txBody>
          <a:bodyPr spcFirstLastPara="1" wrap="square" lIns="91425" tIns="90000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32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15600" y="4665467"/>
            <a:ext cx="6610400" cy="134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867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pic>
        <p:nvPicPr>
          <p:cNvPr id="13" name="Google Shape;13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1767" y="586967"/>
            <a:ext cx="3664135" cy="78376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" name="Google Shape;14;p2"/>
          <p:cNvCxnSpPr/>
          <p:nvPr/>
        </p:nvCxnSpPr>
        <p:spPr>
          <a:xfrm>
            <a:off x="457733" y="4228247"/>
            <a:ext cx="4708400" cy="0"/>
          </a:xfrm>
          <a:prstGeom prst="straightConnector1">
            <a:avLst/>
          </a:prstGeom>
          <a:noFill/>
          <a:ln w="28575" cap="flat" cmpd="sng">
            <a:solidFill>
              <a:srgbClr val="48D4E8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42042243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1BAC89-4FD0-4087-8751-7ED8AC4A92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2535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69" r:id="rId2"/>
    <p:sldLayoutId id="2147483673" r:id="rId3"/>
  </p:sldLayoutIdLst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19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www.kaggle.com/competitions/house-prices-advanced-regression-techniques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"/>
          <p:cNvSpPr txBox="1">
            <a:spLocks noGrp="1"/>
          </p:cNvSpPr>
          <p:nvPr>
            <p:ph type="ctrTitle"/>
          </p:nvPr>
        </p:nvSpPr>
        <p:spPr>
          <a:xfrm>
            <a:off x="333538" y="1223376"/>
            <a:ext cx="7403692" cy="3009088"/>
          </a:xfrm>
          <a:prstGeom prst="rect">
            <a:avLst/>
          </a:prstGeom>
        </p:spPr>
        <p:txBody>
          <a:bodyPr spcFirstLastPara="1" vert="horz" wrap="square" lIns="121900" tIns="120000" rIns="121900" bIns="121900" rtlCol="0" anchor="b" anchorCtr="0">
            <a:noAutofit/>
          </a:bodyPr>
          <a:lstStyle/>
          <a:p>
            <a:br>
              <a:rPr lang="en-US" dirty="0">
                <a:latin typeface="+mn-lt"/>
              </a:rPr>
            </a:b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Azure ML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Machine Learning 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Model Production Case Study</a:t>
            </a:r>
            <a:endParaRPr dirty="0">
              <a:latin typeface="+mn-lt"/>
            </a:endParaRPr>
          </a:p>
        </p:txBody>
      </p:sp>
      <p:sp>
        <p:nvSpPr>
          <p:cNvPr id="72" name="Google Shape;72;p13"/>
          <p:cNvSpPr txBox="1">
            <a:spLocks noGrp="1"/>
          </p:cNvSpPr>
          <p:nvPr>
            <p:ph type="subTitle" idx="1"/>
          </p:nvPr>
        </p:nvSpPr>
        <p:spPr>
          <a:xfrm>
            <a:off x="415600" y="4665467"/>
            <a:ext cx="6610400" cy="1342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buClr>
                <a:schemeClr val="dk1"/>
              </a:buClr>
              <a:buSzPts val="1100"/>
            </a:pPr>
            <a:r>
              <a:rPr lang="en-US" dirty="0"/>
              <a:t>Drew Minkin, Lead Data Science Instructor</a:t>
            </a:r>
          </a:p>
          <a:p>
            <a:pPr marL="0" indent="0">
              <a:buClr>
                <a:schemeClr val="dk1"/>
              </a:buClr>
              <a:buSzPts val="1100"/>
            </a:pPr>
            <a:r>
              <a:rPr lang="en-US" dirty="0"/>
              <a:t>Temitope </a:t>
            </a:r>
            <a:r>
              <a:rPr lang="en-US" dirty="0" err="1"/>
              <a:t>Oyeleye</a:t>
            </a:r>
            <a:r>
              <a:rPr lang="en-US" dirty="0"/>
              <a:t>, Data Science Immersive Student</a:t>
            </a:r>
          </a:p>
          <a:p>
            <a:pPr marL="0" indent="0">
              <a:buClr>
                <a:schemeClr val="dk1"/>
              </a:buClr>
              <a:buSzPts val="1100"/>
            </a:pPr>
            <a:r>
              <a:rPr lang="en-US" dirty="0"/>
              <a:t>June 14 2022</a:t>
            </a:r>
            <a:endParaRPr dirty="0"/>
          </a:p>
          <a:p>
            <a:pPr marL="0" indent="0"/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>
                <a:latin typeface="+mn-lt"/>
              </a:rPr>
              <a:t>Phase 7: Tuning – Normalization + Hyperparameter Sweep</a:t>
            </a:r>
            <a:endParaRPr lang="en-US" sz="3100" dirty="0">
              <a:latin typeface="+mn-lt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Copyright © 2022 Divergence Academy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A44F0589-4ADA-4FC9-97B3-1830BC25023A}" type="slidenum">
              <a:rPr lang="en-US" smtClean="0"/>
              <a:pPr/>
              <a:t>10</a:t>
            </a:fld>
            <a:endParaRPr lang="en-US"/>
          </a:p>
        </p:txBody>
      </p:sp>
      <p:cxnSp>
        <p:nvCxnSpPr>
          <p:cNvPr id="252" name="Straight Connector 251">
            <a:extLst>
              <a:ext uri="{FF2B5EF4-FFF2-40B4-BE49-F238E27FC236}">
                <a16:creationId xmlns:a16="http://schemas.microsoft.com/office/drawing/2014/main" id="{2EA9BFF0-766B-448C-87FB-60AD9FFE4ABD}"/>
              </a:ext>
            </a:extLst>
          </p:cNvPr>
          <p:cNvCxnSpPr/>
          <p:nvPr/>
        </p:nvCxnSpPr>
        <p:spPr>
          <a:xfrm>
            <a:off x="820035" y="1175657"/>
            <a:ext cx="1074291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947AA988-F9D3-FD36-B489-5089ADCD9D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9097" y="1291866"/>
            <a:ext cx="8603848" cy="4940379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E2A23561-6ABB-01FE-8B2A-6E680586450E}"/>
              </a:ext>
            </a:extLst>
          </p:cNvPr>
          <p:cNvSpPr/>
          <p:nvPr/>
        </p:nvSpPr>
        <p:spPr>
          <a:xfrm>
            <a:off x="2970835" y="1315656"/>
            <a:ext cx="8666906" cy="4916589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4257654-7BC7-A1AD-82EE-9DEF94EC8FC0}"/>
              </a:ext>
            </a:extLst>
          </p:cNvPr>
          <p:cNvSpPr txBox="1"/>
          <p:nvPr/>
        </p:nvSpPr>
        <p:spPr>
          <a:xfrm>
            <a:off x="242232" y="1303896"/>
            <a:ext cx="2832333" cy="29084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85800" lvl="1" indent="-228600">
              <a:spcBef>
                <a:spcPts val="300"/>
              </a:spcBef>
              <a:spcAft>
                <a:spcPts val="300"/>
              </a:spcAft>
              <a:buSzPct val="75000"/>
              <a:buFont typeface="Source Sans Pro" panose="020B0503030403020204" pitchFamily="34" charset="0"/>
              <a:buChar char="◉"/>
            </a:pPr>
            <a:r>
              <a:rPr lang="en-US" sz="1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Tuning Phase I</a:t>
            </a:r>
          </a:p>
          <a:p>
            <a:pPr marL="1143000" lvl="2" indent="-228600">
              <a:spcBef>
                <a:spcPts val="300"/>
              </a:spcBef>
              <a:spcAft>
                <a:spcPts val="300"/>
              </a:spcAft>
              <a:buSzPct val="75000"/>
              <a:buFont typeface="Source Sans Pro" panose="020B0503030403020204" pitchFamily="34" charset="0"/>
              <a:buChar char="◉"/>
            </a:pPr>
            <a:r>
              <a:rPr lang="en-US" sz="1400" dirty="0"/>
              <a:t>Best algorithm of the four</a:t>
            </a:r>
          </a:p>
          <a:p>
            <a:pPr marL="1143000" lvl="2" indent="-228600">
              <a:spcBef>
                <a:spcPts val="300"/>
              </a:spcBef>
              <a:spcAft>
                <a:spcPts val="300"/>
              </a:spcAft>
              <a:buSzPct val="75000"/>
              <a:buFont typeface="Source Sans Pro" panose="020B0503030403020204" pitchFamily="34" charset="0"/>
              <a:buChar char="◉"/>
            </a:pPr>
            <a:r>
              <a:rPr lang="en-US" sz="1400" dirty="0"/>
              <a:t>Splits use same split</a:t>
            </a:r>
          </a:p>
          <a:p>
            <a:pPr marL="1143000" lvl="2" indent="-228600">
              <a:spcBef>
                <a:spcPts val="300"/>
              </a:spcBef>
              <a:spcAft>
                <a:spcPts val="300"/>
              </a:spcAft>
              <a:buSzPct val="75000"/>
              <a:buFont typeface="Source Sans Pro" panose="020B0503030403020204" pitchFamily="34" charset="0"/>
              <a:buChar char="◉"/>
            </a:pPr>
            <a:r>
              <a:rPr lang="en-US" sz="1400" dirty="0"/>
              <a:t>Basic sweep of 10 random hyperparameter configurations per feature engineering strategy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C96F8BC-0301-1E1C-9FAF-48F88A271886}"/>
              </a:ext>
            </a:extLst>
          </p:cNvPr>
          <p:cNvSpPr txBox="1"/>
          <p:nvPr/>
        </p:nvSpPr>
        <p:spPr>
          <a:xfrm>
            <a:off x="7368448" y="2786870"/>
            <a:ext cx="291431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Core Experiment </a:t>
            </a:r>
            <a:endParaRPr lang="en-US" sz="12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831483F-F3C5-E64C-68F2-4BAF30CF14EE}"/>
              </a:ext>
            </a:extLst>
          </p:cNvPr>
          <p:cNvSpPr txBox="1"/>
          <p:nvPr/>
        </p:nvSpPr>
        <p:spPr>
          <a:xfrm>
            <a:off x="2362200" y="6300272"/>
            <a:ext cx="823806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i="1" dirty="0"/>
              <a:t>https://docs.microsoft.com/en-us/azure/machine-learning/component-reference/normalize-data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E35165B-0967-7C2F-2D34-97E67ABA29AB}"/>
              </a:ext>
            </a:extLst>
          </p:cNvPr>
          <p:cNvSpPr txBox="1"/>
          <p:nvPr/>
        </p:nvSpPr>
        <p:spPr>
          <a:xfrm>
            <a:off x="7305286" y="2357473"/>
            <a:ext cx="291431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Feature Engineering</a:t>
            </a:r>
            <a:endParaRPr lang="en-US" sz="120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8512DCB-E448-1867-B09E-959F7AEB4941}"/>
              </a:ext>
            </a:extLst>
          </p:cNvPr>
          <p:cNvSpPr/>
          <p:nvPr/>
        </p:nvSpPr>
        <p:spPr>
          <a:xfrm>
            <a:off x="5468138" y="2657368"/>
            <a:ext cx="5132129" cy="1260292"/>
          </a:xfrm>
          <a:prstGeom prst="rect">
            <a:avLst/>
          </a:prstGeom>
          <a:noFill/>
          <a:ln>
            <a:solidFill>
              <a:srgbClr val="48D4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E60D21-04E5-BB39-7164-F9D1D386AE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3362" y="1358230"/>
            <a:ext cx="8603848" cy="469144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E7AD0967-EB00-608E-72A5-48C0675AAB0C}"/>
              </a:ext>
            </a:extLst>
          </p:cNvPr>
          <p:cNvSpPr txBox="1"/>
          <p:nvPr/>
        </p:nvSpPr>
        <p:spPr>
          <a:xfrm>
            <a:off x="3074565" y="2200293"/>
            <a:ext cx="744942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Feature Engineering</a:t>
            </a:r>
            <a:endParaRPr lang="en-US" sz="1200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4C3682A-6434-900E-0204-ABA79D2ECDB4}"/>
              </a:ext>
            </a:extLst>
          </p:cNvPr>
          <p:cNvSpPr/>
          <p:nvPr/>
        </p:nvSpPr>
        <p:spPr>
          <a:xfrm>
            <a:off x="3116510" y="2500187"/>
            <a:ext cx="7541703" cy="528234"/>
          </a:xfrm>
          <a:prstGeom prst="rect">
            <a:avLst/>
          </a:prstGeom>
          <a:noFill/>
          <a:ln>
            <a:solidFill>
              <a:srgbClr val="48D4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6" descr="normalization using the tanh function">
            <a:extLst>
              <a:ext uri="{FF2B5EF4-FFF2-40B4-BE49-F238E27FC236}">
                <a16:creationId xmlns:a16="http://schemas.microsoft.com/office/drawing/2014/main" id="{B825899A-F092-7B6B-4E3E-083933B77C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3025" y="2650794"/>
            <a:ext cx="1003819" cy="262905"/>
          </a:xfrm>
          <a:prstGeom prst="rect">
            <a:avLst/>
          </a:prstGeom>
          <a:noFill/>
          <a:ln>
            <a:solidFill>
              <a:srgbClr val="48D4E8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5" descr="formula log-normal distribution">
            <a:extLst>
              <a:ext uri="{FF2B5EF4-FFF2-40B4-BE49-F238E27FC236}">
                <a16:creationId xmlns:a16="http://schemas.microsoft.com/office/drawing/2014/main" id="{43E98343-6A30-503D-70AA-4FC0F5E50B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1273" y="2650794"/>
            <a:ext cx="1373862" cy="227020"/>
          </a:xfrm>
          <a:prstGeom prst="rect">
            <a:avLst/>
          </a:prstGeom>
          <a:noFill/>
          <a:ln>
            <a:solidFill>
              <a:srgbClr val="48D4E8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4" descr="formula for normalization by logistic function">
            <a:extLst>
              <a:ext uri="{FF2B5EF4-FFF2-40B4-BE49-F238E27FC236}">
                <a16:creationId xmlns:a16="http://schemas.microsoft.com/office/drawing/2014/main" id="{DA2477BE-D9F6-470A-76C9-9C01F9860B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5925" y="2609235"/>
            <a:ext cx="917540" cy="330470"/>
          </a:xfrm>
          <a:prstGeom prst="rect">
            <a:avLst/>
          </a:prstGeom>
          <a:noFill/>
          <a:ln>
            <a:solidFill>
              <a:srgbClr val="48D4E8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3" descr="normalization using the min-max function">
            <a:extLst>
              <a:ext uri="{FF2B5EF4-FFF2-40B4-BE49-F238E27FC236}">
                <a16:creationId xmlns:a16="http://schemas.microsoft.com/office/drawing/2014/main" id="{39573DC9-6664-E171-4E44-00C0BDC86D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0725" y="2677046"/>
            <a:ext cx="1224569" cy="327322"/>
          </a:xfrm>
          <a:prstGeom prst="rect">
            <a:avLst/>
          </a:prstGeom>
          <a:noFill/>
          <a:ln>
            <a:solidFill>
              <a:srgbClr val="48D4E8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7D1FCD89-8A31-1E71-78C4-A19A0731A18F}"/>
              </a:ext>
            </a:extLst>
          </p:cNvPr>
          <p:cNvSpPr txBox="1"/>
          <p:nvPr/>
        </p:nvSpPr>
        <p:spPr>
          <a:xfrm>
            <a:off x="3075973" y="3447452"/>
            <a:ext cx="744942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Hyperparameter Sweep</a:t>
            </a:r>
            <a:endParaRPr lang="en-US" sz="1200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8A49E00-B57E-567E-EFBF-CD1C075D4472}"/>
              </a:ext>
            </a:extLst>
          </p:cNvPr>
          <p:cNvSpPr/>
          <p:nvPr/>
        </p:nvSpPr>
        <p:spPr>
          <a:xfrm>
            <a:off x="3117918" y="3747346"/>
            <a:ext cx="7541703" cy="528234"/>
          </a:xfrm>
          <a:prstGeom prst="rect">
            <a:avLst/>
          </a:prstGeom>
          <a:noFill/>
          <a:ln>
            <a:solidFill>
              <a:srgbClr val="48D4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214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36E8188F-B5DE-35CA-2DB5-BB67C4000ADE}"/>
              </a:ext>
            </a:extLst>
          </p:cNvPr>
          <p:cNvSpPr/>
          <p:nvPr/>
        </p:nvSpPr>
        <p:spPr>
          <a:xfrm>
            <a:off x="3072959" y="1254347"/>
            <a:ext cx="8666906" cy="4916589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1028" y="485003"/>
            <a:ext cx="10515600" cy="647246"/>
          </a:xfrm>
        </p:spPr>
        <p:txBody>
          <a:bodyPr/>
          <a:lstStyle/>
          <a:p>
            <a:r>
              <a:rPr lang="en-US" sz="2800" dirty="0">
                <a:latin typeface="+mn-lt"/>
              </a:rPr>
              <a:t>Phase 8&amp;9: Tuning – Cross Validation &amp; Feature Importance</a:t>
            </a:r>
            <a:endParaRPr lang="en-US" sz="3100" dirty="0">
              <a:latin typeface="+mn-lt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Copyright © 2022 Divergence Academy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A44F0589-4ADA-4FC9-97B3-1830BC25023A}" type="slidenum">
              <a:rPr lang="en-US" smtClean="0"/>
              <a:pPr/>
              <a:t>11</a:t>
            </a:fld>
            <a:endParaRPr lang="en-US"/>
          </a:p>
        </p:txBody>
      </p:sp>
      <p:cxnSp>
        <p:nvCxnSpPr>
          <p:cNvPr id="252" name="Straight Connector 251">
            <a:extLst>
              <a:ext uri="{FF2B5EF4-FFF2-40B4-BE49-F238E27FC236}">
                <a16:creationId xmlns:a16="http://schemas.microsoft.com/office/drawing/2014/main" id="{2EA9BFF0-766B-448C-87FB-60AD9FFE4ABD}"/>
              </a:ext>
            </a:extLst>
          </p:cNvPr>
          <p:cNvCxnSpPr/>
          <p:nvPr/>
        </p:nvCxnSpPr>
        <p:spPr>
          <a:xfrm>
            <a:off x="820035" y="1175657"/>
            <a:ext cx="1074291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9CFA5C00-A1DE-4CEE-A60E-761926618565}"/>
              </a:ext>
            </a:extLst>
          </p:cNvPr>
          <p:cNvGrpSpPr/>
          <p:nvPr/>
        </p:nvGrpSpPr>
        <p:grpSpPr>
          <a:xfrm>
            <a:off x="-1097280" y="134460"/>
            <a:ext cx="8155437" cy="474134"/>
            <a:chOff x="838200" y="5208209"/>
            <a:chExt cx="8155437" cy="474134"/>
          </a:xfrm>
        </p:grpSpPr>
        <p:sp>
          <p:nvSpPr>
            <p:cNvPr id="1038" name="Flowchart: Connector 1037">
              <a:extLst>
                <a:ext uri="{FF2B5EF4-FFF2-40B4-BE49-F238E27FC236}">
                  <a16:creationId xmlns:a16="http://schemas.microsoft.com/office/drawing/2014/main" id="{F30CDF81-D2E5-4D9A-8C2D-67F963AE18F6}"/>
                </a:ext>
              </a:extLst>
            </p:cNvPr>
            <p:cNvSpPr/>
            <p:nvPr/>
          </p:nvSpPr>
          <p:spPr>
            <a:xfrm>
              <a:off x="8508215" y="5208210"/>
              <a:ext cx="485422" cy="474133"/>
            </a:xfrm>
            <a:prstGeom prst="flowChartConnector">
              <a:avLst/>
            </a:prstGeom>
            <a:effectLst>
              <a:glow rad="127000">
                <a:schemeClr val="accent4"/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9" name="Flowchart: Connector 378">
              <a:extLst>
                <a:ext uri="{FF2B5EF4-FFF2-40B4-BE49-F238E27FC236}">
                  <a16:creationId xmlns:a16="http://schemas.microsoft.com/office/drawing/2014/main" id="{2775012B-3CBB-4ED5-8E39-127958509B58}"/>
                </a:ext>
              </a:extLst>
            </p:cNvPr>
            <p:cNvSpPr/>
            <p:nvPr/>
          </p:nvSpPr>
          <p:spPr>
            <a:xfrm>
              <a:off x="4538606" y="5208210"/>
              <a:ext cx="485422" cy="474133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rgbClr val="92D050"/>
              </a:solidFill>
            </a:ln>
            <a:effectLst>
              <a:glow rad="127000">
                <a:schemeClr val="accent4"/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0" name="Flowchart: Connector 379">
              <a:extLst>
                <a:ext uri="{FF2B5EF4-FFF2-40B4-BE49-F238E27FC236}">
                  <a16:creationId xmlns:a16="http://schemas.microsoft.com/office/drawing/2014/main" id="{2D52B7A4-BF9F-41D5-AEFF-33D7B7382949}"/>
                </a:ext>
              </a:extLst>
            </p:cNvPr>
            <p:cNvSpPr/>
            <p:nvPr/>
          </p:nvSpPr>
          <p:spPr>
            <a:xfrm>
              <a:off x="838200" y="5208209"/>
              <a:ext cx="485422" cy="474133"/>
            </a:xfrm>
            <a:prstGeom prst="flowChartConnector">
              <a:avLst/>
            </a:prstGeom>
            <a:solidFill>
              <a:schemeClr val="accent4"/>
            </a:solidFill>
            <a:effectLst>
              <a:glow rad="127000">
                <a:schemeClr val="accent1">
                  <a:lumMod val="40000"/>
                  <a:lumOff val="6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5DC824B0-32E4-C23E-5FB6-9C31766CBC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3166" y="2083405"/>
            <a:ext cx="8340943" cy="4289509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B25F4875-786C-B04A-3707-BA998D18D4A3}"/>
              </a:ext>
            </a:extLst>
          </p:cNvPr>
          <p:cNvSpPr/>
          <p:nvPr/>
        </p:nvSpPr>
        <p:spPr>
          <a:xfrm>
            <a:off x="9775583" y="2869451"/>
            <a:ext cx="2235197" cy="3014133"/>
          </a:xfrm>
          <a:prstGeom prst="rect">
            <a:avLst/>
          </a:prstGeom>
          <a:noFill/>
          <a:ln>
            <a:solidFill>
              <a:srgbClr val="48D4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8272CDA-C1DE-B5C3-A975-27662C051E60}"/>
              </a:ext>
            </a:extLst>
          </p:cNvPr>
          <p:cNvSpPr txBox="1"/>
          <p:nvPr/>
        </p:nvSpPr>
        <p:spPr>
          <a:xfrm>
            <a:off x="242232" y="1303896"/>
            <a:ext cx="2832333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85800" lvl="1" indent="-228600">
              <a:spcBef>
                <a:spcPts val="300"/>
              </a:spcBef>
              <a:spcAft>
                <a:spcPts val="300"/>
              </a:spcAft>
              <a:buSzPct val="75000"/>
              <a:buFont typeface="Source Sans Pro" panose="020B0503030403020204" pitchFamily="34" charset="0"/>
              <a:buChar char="◉"/>
            </a:pPr>
            <a:r>
              <a:rPr lang="en-US" sz="1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Normalize Data Part II</a:t>
            </a:r>
          </a:p>
          <a:p>
            <a:pPr marL="1143000" lvl="2" indent="-228600">
              <a:spcBef>
                <a:spcPts val="300"/>
              </a:spcBef>
              <a:spcAft>
                <a:spcPts val="300"/>
              </a:spcAft>
              <a:buSzPct val="75000"/>
              <a:buFont typeface="Source Sans Pro" panose="020B0503030403020204" pitchFamily="34" charset="0"/>
              <a:buChar char="◉"/>
            </a:pPr>
            <a:r>
              <a:rPr lang="en-US" sz="1400" dirty="0"/>
              <a:t>Best algorithm of the four</a:t>
            </a:r>
          </a:p>
          <a:p>
            <a:pPr marL="1143000" lvl="2" indent="-228600">
              <a:spcBef>
                <a:spcPts val="300"/>
              </a:spcBef>
              <a:spcAft>
                <a:spcPts val="300"/>
              </a:spcAft>
              <a:buSzPct val="75000"/>
              <a:buFont typeface="Source Sans Pro" panose="020B0503030403020204" pitchFamily="34" charset="0"/>
              <a:buChar char="◉"/>
            </a:pPr>
            <a:r>
              <a:rPr lang="en-US" sz="1400" dirty="0"/>
              <a:t>Splits use same split</a:t>
            </a:r>
          </a:p>
          <a:p>
            <a:pPr marL="1143000" lvl="2" indent="-228600">
              <a:spcBef>
                <a:spcPts val="300"/>
              </a:spcBef>
              <a:spcAft>
                <a:spcPts val="300"/>
              </a:spcAft>
              <a:buSzPct val="75000"/>
              <a:buFont typeface="Source Sans Pro" panose="020B0503030403020204" pitchFamily="34" charset="0"/>
              <a:buChar char="◉"/>
            </a:pPr>
            <a:r>
              <a:rPr lang="en-US" sz="1400" dirty="0"/>
              <a:t>Two variations of normalization</a:t>
            </a:r>
          </a:p>
          <a:p>
            <a:pPr marL="1143000" lvl="2" indent="-228600">
              <a:spcBef>
                <a:spcPts val="300"/>
              </a:spcBef>
              <a:spcAft>
                <a:spcPts val="300"/>
              </a:spcAft>
              <a:buSzPct val="75000"/>
              <a:buFont typeface="Source Sans Pro" panose="020B0503030403020204" pitchFamily="34" charset="0"/>
              <a:buChar char="◉"/>
            </a:pPr>
            <a:r>
              <a:rPr lang="en-US" sz="1400" dirty="0"/>
              <a:t>Basic sweep of 10 random hyperparameter configurations per feature engineering strategy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AB8FE5E-5B85-CB82-9ED0-89C7E1ABF096}"/>
              </a:ext>
            </a:extLst>
          </p:cNvPr>
          <p:cNvSpPr/>
          <p:nvPr/>
        </p:nvSpPr>
        <p:spPr>
          <a:xfrm flipH="1">
            <a:off x="5605112" y="2869451"/>
            <a:ext cx="2038525" cy="662730"/>
          </a:xfrm>
          <a:prstGeom prst="rect">
            <a:avLst/>
          </a:prstGeom>
          <a:noFill/>
          <a:ln>
            <a:solidFill>
              <a:srgbClr val="48D4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387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>
                <a:latin typeface="+mn-lt"/>
              </a:rPr>
              <a:t>Phase 10: Tuning – </a:t>
            </a:r>
            <a:r>
              <a:rPr lang="en-US" sz="2800" dirty="0" err="1">
                <a:latin typeface="+mn-lt"/>
              </a:rPr>
              <a:t>AutoML</a:t>
            </a:r>
            <a:r>
              <a:rPr lang="en-US" sz="2800" dirty="0">
                <a:latin typeface="+mn-lt"/>
              </a:rPr>
              <a:t> Sanity Check</a:t>
            </a:r>
            <a:endParaRPr lang="en-US" sz="3100" dirty="0">
              <a:latin typeface="+mn-lt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Copyright © 2022 Divergence Academy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A44F0589-4ADA-4FC9-97B3-1830BC25023A}" type="slidenum">
              <a:rPr lang="en-US" smtClean="0"/>
              <a:pPr/>
              <a:t>12</a:t>
            </a:fld>
            <a:endParaRPr lang="en-US"/>
          </a:p>
        </p:txBody>
      </p:sp>
      <p:cxnSp>
        <p:nvCxnSpPr>
          <p:cNvPr id="252" name="Straight Connector 251">
            <a:extLst>
              <a:ext uri="{FF2B5EF4-FFF2-40B4-BE49-F238E27FC236}">
                <a16:creationId xmlns:a16="http://schemas.microsoft.com/office/drawing/2014/main" id="{2EA9BFF0-766B-448C-87FB-60AD9FFE4ABD}"/>
              </a:ext>
            </a:extLst>
          </p:cNvPr>
          <p:cNvCxnSpPr/>
          <p:nvPr/>
        </p:nvCxnSpPr>
        <p:spPr>
          <a:xfrm>
            <a:off x="820035" y="1175657"/>
            <a:ext cx="1074291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F8272CDA-C1DE-B5C3-A975-27662C051E60}"/>
              </a:ext>
            </a:extLst>
          </p:cNvPr>
          <p:cNvSpPr txBox="1"/>
          <p:nvPr/>
        </p:nvSpPr>
        <p:spPr>
          <a:xfrm>
            <a:off x="256215" y="1320674"/>
            <a:ext cx="2832333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85800" lvl="1" indent="-228600">
              <a:spcBef>
                <a:spcPts val="300"/>
              </a:spcBef>
              <a:spcAft>
                <a:spcPts val="300"/>
              </a:spcAft>
              <a:buSzPct val="75000"/>
              <a:buFont typeface="Source Sans Pro" panose="020B0503030403020204" pitchFamily="34" charset="0"/>
              <a:buChar char="◉"/>
            </a:pPr>
            <a:r>
              <a:rPr lang="en-US" sz="1400" b="1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AutoML</a:t>
            </a:r>
            <a:r>
              <a:rPr lang="en-US" sz="1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as Third Product</a:t>
            </a:r>
          </a:p>
          <a:p>
            <a:pPr marL="1143000" lvl="2" indent="-228600">
              <a:spcBef>
                <a:spcPts val="300"/>
              </a:spcBef>
              <a:spcAft>
                <a:spcPts val="300"/>
              </a:spcAft>
              <a:buSzPct val="75000"/>
              <a:buFont typeface="Source Sans Pro" panose="020B0503030403020204" pitchFamily="34" charset="0"/>
              <a:buChar char="◉"/>
            </a:pPr>
            <a:r>
              <a:rPr lang="en-US" sz="1400" dirty="0"/>
              <a:t>Used same training vs test splits</a:t>
            </a:r>
          </a:p>
          <a:p>
            <a:pPr marL="1143000" lvl="2" indent="-228600">
              <a:spcBef>
                <a:spcPts val="300"/>
              </a:spcBef>
              <a:spcAft>
                <a:spcPts val="300"/>
              </a:spcAft>
              <a:buSzPct val="75000"/>
              <a:buFont typeface="Source Sans Pro" panose="020B0503030403020204" pitchFamily="34" charset="0"/>
              <a:buChar char="◉"/>
            </a:pPr>
            <a:r>
              <a:rPr lang="en-US" sz="1400" dirty="0"/>
              <a:t>Ensemble of 11 different feature engineering &amp; algorithm combinations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C9BDF0D-5231-B56E-9834-2CF54D605B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7686" y="1254100"/>
            <a:ext cx="3999429" cy="3590542"/>
          </a:xfrm>
          <a:prstGeom prst="rect">
            <a:avLst/>
          </a:prstGeom>
        </p:spPr>
      </p:pic>
      <p:pic>
        <p:nvPicPr>
          <p:cNvPr id="21" name="Picture 20" descr="Chart, histogram&#10;&#10;Description automatically generated">
            <a:extLst>
              <a:ext uri="{FF2B5EF4-FFF2-40B4-BE49-F238E27FC236}">
                <a16:creationId xmlns:a16="http://schemas.microsoft.com/office/drawing/2014/main" id="{5EA60061-8C3C-81F8-D84E-BB047B46DBE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9421" y="1960214"/>
            <a:ext cx="3305085" cy="2515314"/>
          </a:xfrm>
          <a:prstGeom prst="rect">
            <a:avLst/>
          </a:prstGeom>
        </p:spPr>
      </p:pic>
      <p:pic>
        <p:nvPicPr>
          <p:cNvPr id="22" name="Picture 21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BCD5DD14-91A3-EEEB-754F-0AFF87F06D9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7672" y="1960213"/>
            <a:ext cx="3513320" cy="254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352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>
                <a:latin typeface="+mn-lt"/>
              </a:rPr>
              <a:t>Conclusions</a:t>
            </a:r>
            <a:endParaRPr lang="en-US" sz="3100" dirty="0">
              <a:latin typeface="+mn-lt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Copyright © 2022 Divergence Academy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A44F0589-4ADA-4FC9-97B3-1830BC25023A}" type="slidenum">
              <a:rPr lang="en-US" smtClean="0"/>
              <a:pPr/>
              <a:t>13</a:t>
            </a:fld>
            <a:endParaRPr lang="en-US"/>
          </a:p>
        </p:txBody>
      </p:sp>
      <p:cxnSp>
        <p:nvCxnSpPr>
          <p:cNvPr id="252" name="Straight Connector 251">
            <a:extLst>
              <a:ext uri="{FF2B5EF4-FFF2-40B4-BE49-F238E27FC236}">
                <a16:creationId xmlns:a16="http://schemas.microsoft.com/office/drawing/2014/main" id="{2EA9BFF0-766B-448C-87FB-60AD9FFE4ABD}"/>
              </a:ext>
            </a:extLst>
          </p:cNvPr>
          <p:cNvCxnSpPr/>
          <p:nvPr/>
        </p:nvCxnSpPr>
        <p:spPr>
          <a:xfrm>
            <a:off x="820035" y="1175657"/>
            <a:ext cx="1074291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F8272CDA-C1DE-B5C3-A975-27662C051E60}"/>
              </a:ext>
            </a:extLst>
          </p:cNvPr>
          <p:cNvSpPr txBox="1"/>
          <p:nvPr/>
        </p:nvSpPr>
        <p:spPr>
          <a:xfrm>
            <a:off x="256215" y="1320674"/>
            <a:ext cx="2832333" cy="1969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85800" lvl="1" indent="-228600">
              <a:spcBef>
                <a:spcPts val="300"/>
              </a:spcBef>
              <a:spcAft>
                <a:spcPts val="300"/>
              </a:spcAft>
              <a:buSzPct val="75000"/>
              <a:buFont typeface="Source Sans Pro" panose="020B0503030403020204" pitchFamily="34" charset="0"/>
              <a:buChar char="◉"/>
            </a:pPr>
            <a:r>
              <a:rPr lang="en-US" sz="1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Good News</a:t>
            </a:r>
          </a:p>
          <a:p>
            <a:pPr marL="1143000" lvl="2" indent="-228600">
              <a:spcBef>
                <a:spcPts val="300"/>
              </a:spcBef>
              <a:spcAft>
                <a:spcPts val="300"/>
              </a:spcAft>
              <a:buSzPct val="75000"/>
              <a:buFont typeface="Source Sans Pro" panose="020B0503030403020204" pitchFamily="34" charset="0"/>
              <a:buChar char="◉"/>
            </a:pPr>
            <a:r>
              <a:rPr lang="en-US" sz="1400" dirty="0"/>
              <a:t>Significant drop in MAE through process</a:t>
            </a:r>
          </a:p>
          <a:p>
            <a:pPr marL="1143000" lvl="2" indent="-228600">
              <a:spcBef>
                <a:spcPts val="300"/>
              </a:spcBef>
              <a:spcAft>
                <a:spcPts val="300"/>
              </a:spcAft>
              <a:buSzPct val="75000"/>
              <a:buFont typeface="Source Sans Pro" panose="020B0503030403020204" pitchFamily="34" charset="0"/>
              <a:buChar char="◉"/>
            </a:pPr>
            <a:r>
              <a:rPr lang="en-US" sz="1400" dirty="0"/>
              <a:t>Manual model had comparable test perf without as much overfitting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1B9E5B-FB89-9C5C-E213-B3088964DF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4119" y="1321055"/>
            <a:ext cx="8474397" cy="4769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160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>
                <a:latin typeface="+mn-lt"/>
              </a:rPr>
              <a:t>Conclusions</a:t>
            </a:r>
            <a:endParaRPr lang="en-US" sz="3100" dirty="0">
              <a:latin typeface="+mn-lt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Copyright © 2022 Divergence Academy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A44F0589-4ADA-4FC9-97B3-1830BC25023A}" type="slidenum">
              <a:rPr lang="en-US" smtClean="0"/>
              <a:pPr/>
              <a:t>14</a:t>
            </a:fld>
            <a:endParaRPr lang="en-US"/>
          </a:p>
        </p:txBody>
      </p:sp>
      <p:cxnSp>
        <p:nvCxnSpPr>
          <p:cNvPr id="252" name="Straight Connector 251">
            <a:extLst>
              <a:ext uri="{FF2B5EF4-FFF2-40B4-BE49-F238E27FC236}">
                <a16:creationId xmlns:a16="http://schemas.microsoft.com/office/drawing/2014/main" id="{2EA9BFF0-766B-448C-87FB-60AD9FFE4ABD}"/>
              </a:ext>
            </a:extLst>
          </p:cNvPr>
          <p:cNvCxnSpPr/>
          <p:nvPr/>
        </p:nvCxnSpPr>
        <p:spPr>
          <a:xfrm>
            <a:off x="820035" y="1175657"/>
            <a:ext cx="1074291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F8272CDA-C1DE-B5C3-A975-27662C051E60}"/>
              </a:ext>
            </a:extLst>
          </p:cNvPr>
          <p:cNvSpPr txBox="1"/>
          <p:nvPr/>
        </p:nvSpPr>
        <p:spPr>
          <a:xfrm>
            <a:off x="256215" y="1320674"/>
            <a:ext cx="2832333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85800" lvl="1" indent="-228600">
              <a:spcBef>
                <a:spcPts val="300"/>
              </a:spcBef>
              <a:spcAft>
                <a:spcPts val="300"/>
              </a:spcAft>
              <a:buSzPct val="75000"/>
              <a:buFont typeface="Source Sans Pro" panose="020B0503030403020204" pitchFamily="34" charset="0"/>
              <a:buChar char="◉"/>
            </a:pPr>
            <a:r>
              <a:rPr lang="en-US" sz="1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Bad News</a:t>
            </a:r>
          </a:p>
          <a:p>
            <a:pPr marL="1143000" lvl="2" indent="-228600">
              <a:spcBef>
                <a:spcPts val="300"/>
              </a:spcBef>
              <a:spcAft>
                <a:spcPts val="300"/>
              </a:spcAft>
              <a:buSzPct val="75000"/>
              <a:buFont typeface="Source Sans Pro" panose="020B0503030403020204" pitchFamily="34" charset="0"/>
              <a:buChar char="◉"/>
            </a:pPr>
            <a:r>
              <a:rPr lang="en-US" sz="1400" dirty="0"/>
              <a:t>8.1% </a:t>
            </a:r>
            <a:r>
              <a:rPr lang="en-US" sz="1400" dirty="0" err="1"/>
              <a:t>coefficent</a:t>
            </a:r>
            <a:r>
              <a:rPr lang="en-US" sz="1400" dirty="0"/>
              <a:t> of variance between model performance through cross-validation work</a:t>
            </a:r>
          </a:p>
          <a:p>
            <a:pPr marL="1143000" lvl="2" indent="-228600">
              <a:spcBef>
                <a:spcPts val="300"/>
              </a:spcBef>
              <a:spcAft>
                <a:spcPts val="300"/>
              </a:spcAft>
              <a:buSzPct val="75000"/>
              <a:buFont typeface="Source Sans Pro" panose="020B0503030403020204" pitchFamily="34" charset="0"/>
              <a:buChar char="◉"/>
            </a:pPr>
            <a:r>
              <a:rPr lang="en-US" sz="1400" dirty="0"/>
              <a:t>Additional work necessary on generalizing features ( binning, transforms, etc.) may reduce error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E5C199-7A1D-F4B7-49EA-A75A74586F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85" r="1297" b="596"/>
          <a:stretch/>
        </p:blipFill>
        <p:spPr>
          <a:xfrm>
            <a:off x="5312540" y="2632668"/>
            <a:ext cx="6250405" cy="359113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50F05D2-4593-BE88-EF27-72C75C8E106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612" b="1420"/>
          <a:stretch/>
        </p:blipFill>
        <p:spPr>
          <a:xfrm>
            <a:off x="3075327" y="1312980"/>
            <a:ext cx="2837996" cy="3476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20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Thank </a:t>
            </a:r>
            <a:r>
              <a:rPr lang="en-US" b="1">
                <a:solidFill>
                  <a:schemeClr val="accent1"/>
                </a:solidFill>
              </a:rPr>
              <a:t>You</a:t>
            </a:r>
            <a:endParaRPr lang="en-US">
              <a:solidFill>
                <a:schemeClr val="accent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7264349" y="4156674"/>
            <a:ext cx="3164442" cy="297790"/>
          </a:xfrm>
        </p:spPr>
        <p:txBody>
          <a:bodyPr/>
          <a:lstStyle/>
          <a:p>
            <a:pPr algn="l"/>
            <a:r>
              <a:rPr lang="en-US"/>
              <a:t>Looking Forward to Connecting!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738136-7E90-475B-9D41-B7F95DF91B54}"/>
              </a:ext>
            </a:extLst>
          </p:cNvPr>
          <p:cNvSpPr txBox="1"/>
          <p:nvPr/>
        </p:nvSpPr>
        <p:spPr>
          <a:xfrm>
            <a:off x="7635309" y="4630631"/>
            <a:ext cx="3506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chemeClr val="bg1"/>
                </a:solidFill>
                <a:ea typeface="Source Sans Pro" panose="020B0503030403020204" pitchFamily="34" charset="0"/>
              </a:rPr>
              <a:t>14665 Midway Rd Suite 220, Addison, TX 75001</a:t>
            </a:r>
          </a:p>
        </p:txBody>
      </p:sp>
      <p:sp>
        <p:nvSpPr>
          <p:cNvPr id="5" name="Freeform 74">
            <a:extLst>
              <a:ext uri="{FF2B5EF4-FFF2-40B4-BE49-F238E27FC236}">
                <a16:creationId xmlns:a16="http://schemas.microsoft.com/office/drawing/2014/main" id="{306E87C2-82A0-4A73-92DD-36B231F0D7E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294829" y="4630631"/>
            <a:ext cx="210312" cy="210228"/>
          </a:xfrm>
          <a:custGeom>
            <a:avLst/>
            <a:gdLst>
              <a:gd name="T0" fmla="*/ 203452 w 461"/>
              <a:gd name="T1" fmla="*/ 95902 h 409"/>
              <a:gd name="T2" fmla="*/ 203452 w 461"/>
              <a:gd name="T3" fmla="*/ 95902 h 409"/>
              <a:gd name="T4" fmla="*/ 111425 w 461"/>
              <a:gd name="T5" fmla="*/ 7654 h 409"/>
              <a:gd name="T6" fmla="*/ 95636 w 461"/>
              <a:gd name="T7" fmla="*/ 7654 h 409"/>
              <a:gd name="T8" fmla="*/ 4060 w 461"/>
              <a:gd name="T9" fmla="*/ 95902 h 409"/>
              <a:gd name="T10" fmla="*/ 8120 w 461"/>
              <a:gd name="T11" fmla="*/ 103556 h 409"/>
              <a:gd name="T12" fmla="*/ 27969 w 461"/>
              <a:gd name="T13" fmla="*/ 103556 h 409"/>
              <a:gd name="T14" fmla="*/ 27969 w 461"/>
              <a:gd name="T15" fmla="*/ 175595 h 409"/>
              <a:gd name="T16" fmla="*/ 35638 w 461"/>
              <a:gd name="T17" fmla="*/ 183700 h 409"/>
              <a:gd name="T18" fmla="*/ 79847 w 461"/>
              <a:gd name="T19" fmla="*/ 183700 h 409"/>
              <a:gd name="T20" fmla="*/ 79847 w 461"/>
              <a:gd name="T21" fmla="*/ 111661 h 409"/>
              <a:gd name="T22" fmla="*/ 127665 w 461"/>
              <a:gd name="T23" fmla="*/ 111661 h 409"/>
              <a:gd name="T24" fmla="*/ 127665 w 461"/>
              <a:gd name="T25" fmla="*/ 183700 h 409"/>
              <a:gd name="T26" fmla="*/ 171874 w 461"/>
              <a:gd name="T27" fmla="*/ 183700 h 409"/>
              <a:gd name="T28" fmla="*/ 179543 w 461"/>
              <a:gd name="T29" fmla="*/ 175595 h 409"/>
              <a:gd name="T30" fmla="*/ 179543 w 461"/>
              <a:gd name="T31" fmla="*/ 103556 h 409"/>
              <a:gd name="T32" fmla="*/ 199843 w 461"/>
              <a:gd name="T33" fmla="*/ 103556 h 409"/>
              <a:gd name="T34" fmla="*/ 203452 w 461"/>
              <a:gd name="T35" fmla="*/ 95902 h 409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0" t="0" r="r" b="b"/>
            <a:pathLst>
              <a:path w="461" h="409">
                <a:moveTo>
                  <a:pt x="451" y="213"/>
                </a:moveTo>
                <a:lnTo>
                  <a:pt x="451" y="213"/>
                </a:lnTo>
                <a:cubicBezTo>
                  <a:pt x="247" y="17"/>
                  <a:pt x="247" y="17"/>
                  <a:pt x="247" y="17"/>
                </a:cubicBezTo>
                <a:cubicBezTo>
                  <a:pt x="238" y="0"/>
                  <a:pt x="221" y="0"/>
                  <a:pt x="212" y="17"/>
                </a:cubicBezTo>
                <a:cubicBezTo>
                  <a:pt x="9" y="213"/>
                  <a:pt x="9" y="213"/>
                  <a:pt x="9" y="213"/>
                </a:cubicBezTo>
                <a:cubicBezTo>
                  <a:pt x="0" y="221"/>
                  <a:pt x="9" y="230"/>
                  <a:pt x="18" y="230"/>
                </a:cubicBezTo>
                <a:cubicBezTo>
                  <a:pt x="62" y="230"/>
                  <a:pt x="62" y="230"/>
                  <a:pt x="62" y="230"/>
                </a:cubicBezTo>
                <a:cubicBezTo>
                  <a:pt x="62" y="390"/>
                  <a:pt x="62" y="390"/>
                  <a:pt x="62" y="390"/>
                </a:cubicBezTo>
                <a:cubicBezTo>
                  <a:pt x="62" y="399"/>
                  <a:pt x="62" y="408"/>
                  <a:pt x="79" y="408"/>
                </a:cubicBezTo>
                <a:cubicBezTo>
                  <a:pt x="177" y="408"/>
                  <a:pt x="177" y="408"/>
                  <a:pt x="177" y="408"/>
                </a:cubicBezTo>
                <a:cubicBezTo>
                  <a:pt x="177" y="248"/>
                  <a:pt x="177" y="248"/>
                  <a:pt x="177" y="248"/>
                </a:cubicBezTo>
                <a:cubicBezTo>
                  <a:pt x="283" y="248"/>
                  <a:pt x="283" y="248"/>
                  <a:pt x="283" y="248"/>
                </a:cubicBezTo>
                <a:cubicBezTo>
                  <a:pt x="283" y="408"/>
                  <a:pt x="283" y="408"/>
                  <a:pt x="283" y="408"/>
                </a:cubicBezTo>
                <a:cubicBezTo>
                  <a:pt x="381" y="408"/>
                  <a:pt x="381" y="408"/>
                  <a:pt x="381" y="408"/>
                </a:cubicBezTo>
                <a:cubicBezTo>
                  <a:pt x="398" y="408"/>
                  <a:pt x="398" y="399"/>
                  <a:pt x="398" y="390"/>
                </a:cubicBezTo>
                <a:cubicBezTo>
                  <a:pt x="398" y="230"/>
                  <a:pt x="398" y="230"/>
                  <a:pt x="398" y="230"/>
                </a:cubicBezTo>
                <a:cubicBezTo>
                  <a:pt x="443" y="230"/>
                  <a:pt x="443" y="230"/>
                  <a:pt x="443" y="230"/>
                </a:cubicBezTo>
                <a:cubicBezTo>
                  <a:pt x="451" y="230"/>
                  <a:pt x="460" y="221"/>
                  <a:pt x="451" y="213"/>
                </a:cubicBezTo>
              </a:path>
            </a:pathLst>
          </a:custGeom>
          <a:solidFill>
            <a:srgbClr val="47D4E8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lIns="34290" tIns="17145" rIns="34290" bIns="17145" anchor="ctr"/>
          <a:lstStyle/>
          <a:p>
            <a:endParaRPr lang="en-US" sz="2000">
              <a:solidFill>
                <a:srgbClr val="47D4E8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BFF068-2342-4EB1-9BA8-7DD66702B77A}"/>
              </a:ext>
            </a:extLst>
          </p:cNvPr>
          <p:cNvSpPr txBox="1"/>
          <p:nvPr/>
        </p:nvSpPr>
        <p:spPr>
          <a:xfrm>
            <a:off x="7635308" y="4885522"/>
            <a:ext cx="3237597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200">
                <a:solidFill>
                  <a:schemeClr val="bg1"/>
                </a:solidFill>
                <a:ea typeface="Source Sans Pro" panose="020B0503030403020204" pitchFamily="34" charset="0"/>
              </a:rPr>
              <a:t>833-348-3743</a:t>
            </a:r>
          </a:p>
        </p:txBody>
      </p:sp>
      <p:sp>
        <p:nvSpPr>
          <p:cNvPr id="7" name="Freeform 50">
            <a:extLst>
              <a:ext uri="{FF2B5EF4-FFF2-40B4-BE49-F238E27FC236}">
                <a16:creationId xmlns:a16="http://schemas.microsoft.com/office/drawing/2014/main" id="{5648A8F4-C3A4-4FEF-944A-2F6D645BD8F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294829" y="4968105"/>
            <a:ext cx="210312" cy="210312"/>
          </a:xfrm>
          <a:custGeom>
            <a:avLst/>
            <a:gdLst>
              <a:gd name="T0" fmla="*/ 115780 w 444"/>
              <a:gd name="T1" fmla="*/ 115121 h 443"/>
              <a:gd name="T2" fmla="*/ 115780 w 444"/>
              <a:gd name="T3" fmla="*/ 115121 h 443"/>
              <a:gd name="T4" fmla="*/ 72081 w 444"/>
              <a:gd name="T5" fmla="*/ 138862 h 443"/>
              <a:gd name="T6" fmla="*/ 27931 w 444"/>
              <a:gd name="T7" fmla="*/ 138862 h 443"/>
              <a:gd name="T8" fmla="*/ 31986 w 444"/>
              <a:gd name="T9" fmla="*/ 182312 h 443"/>
              <a:gd name="T10" fmla="*/ 139657 w 444"/>
              <a:gd name="T11" fmla="*/ 138862 h 443"/>
              <a:gd name="T12" fmla="*/ 187411 w 444"/>
              <a:gd name="T13" fmla="*/ 27324 h 443"/>
              <a:gd name="T14" fmla="*/ 143712 w 444"/>
              <a:gd name="T15" fmla="*/ 23741 h 443"/>
              <a:gd name="T16" fmla="*/ 143712 w 444"/>
              <a:gd name="T17" fmla="*/ 67639 h 443"/>
              <a:gd name="T18" fmla="*/ 115780 w 444"/>
              <a:gd name="T19" fmla="*/ 115121 h 443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444" h="443">
                <a:moveTo>
                  <a:pt x="257" y="257"/>
                </a:moveTo>
                <a:lnTo>
                  <a:pt x="257" y="257"/>
                </a:lnTo>
                <a:cubicBezTo>
                  <a:pt x="222" y="292"/>
                  <a:pt x="177" y="327"/>
                  <a:pt x="160" y="310"/>
                </a:cubicBezTo>
                <a:cubicBezTo>
                  <a:pt x="133" y="283"/>
                  <a:pt x="115" y="265"/>
                  <a:pt x="62" y="310"/>
                </a:cubicBezTo>
                <a:cubicBezTo>
                  <a:pt x="0" y="354"/>
                  <a:pt x="44" y="389"/>
                  <a:pt x="71" y="407"/>
                </a:cubicBezTo>
                <a:cubicBezTo>
                  <a:pt x="97" y="442"/>
                  <a:pt x="204" y="416"/>
                  <a:pt x="310" y="310"/>
                </a:cubicBezTo>
                <a:cubicBezTo>
                  <a:pt x="416" y="204"/>
                  <a:pt x="443" y="97"/>
                  <a:pt x="416" y="61"/>
                </a:cubicBezTo>
                <a:cubicBezTo>
                  <a:pt x="390" y="35"/>
                  <a:pt x="363" y="0"/>
                  <a:pt x="319" y="53"/>
                </a:cubicBezTo>
                <a:cubicBezTo>
                  <a:pt x="275" y="106"/>
                  <a:pt x="293" y="123"/>
                  <a:pt x="319" y="151"/>
                </a:cubicBezTo>
                <a:cubicBezTo>
                  <a:pt x="337" y="167"/>
                  <a:pt x="302" y="212"/>
                  <a:pt x="257" y="257"/>
                </a:cubicBezTo>
              </a:path>
            </a:pathLst>
          </a:custGeom>
          <a:solidFill>
            <a:srgbClr val="47D4E8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lIns="34290" tIns="17145" rIns="34290" bIns="17145" anchor="ctr"/>
          <a:lstStyle/>
          <a:p>
            <a:endParaRPr lang="en-US" sz="2000">
              <a:solidFill>
                <a:srgbClr val="47D4E8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018C78-6EFA-4F92-87B2-C2AB686C9F25}"/>
              </a:ext>
            </a:extLst>
          </p:cNvPr>
          <p:cNvSpPr txBox="1"/>
          <p:nvPr/>
        </p:nvSpPr>
        <p:spPr>
          <a:xfrm>
            <a:off x="7635307" y="5222096"/>
            <a:ext cx="3237597" cy="2896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200" dirty="0">
                <a:solidFill>
                  <a:schemeClr val="bg1"/>
                </a:solidFill>
                <a:ea typeface="Source Sans Pro" panose="020B0503030403020204" pitchFamily="34" charset="0"/>
              </a:rPr>
              <a:t>hello@divergence.one</a:t>
            </a:r>
          </a:p>
        </p:txBody>
      </p:sp>
      <p:sp>
        <p:nvSpPr>
          <p:cNvPr id="9" name="Freeform 51">
            <a:extLst>
              <a:ext uri="{FF2B5EF4-FFF2-40B4-BE49-F238E27FC236}">
                <a16:creationId xmlns:a16="http://schemas.microsoft.com/office/drawing/2014/main" id="{3678AB08-7381-4691-8814-2391ADD9844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294829" y="5305663"/>
            <a:ext cx="210312" cy="146797"/>
          </a:xfrm>
          <a:custGeom>
            <a:avLst/>
            <a:gdLst>
              <a:gd name="T0" fmla="*/ 8120 w 461"/>
              <a:gd name="T1" fmla="*/ 12182 h 285"/>
              <a:gd name="T2" fmla="*/ 8120 w 461"/>
              <a:gd name="T3" fmla="*/ 12182 h 285"/>
              <a:gd name="T4" fmla="*/ 91576 w 461"/>
              <a:gd name="T5" fmla="*/ 56398 h 285"/>
              <a:gd name="T6" fmla="*/ 104207 w 461"/>
              <a:gd name="T7" fmla="*/ 60008 h 285"/>
              <a:gd name="T8" fmla="*/ 111876 w 461"/>
              <a:gd name="T9" fmla="*/ 56398 h 285"/>
              <a:gd name="T10" fmla="*/ 195783 w 461"/>
              <a:gd name="T11" fmla="*/ 12182 h 285"/>
              <a:gd name="T12" fmla="*/ 199843 w 461"/>
              <a:gd name="T13" fmla="*/ 0 h 285"/>
              <a:gd name="T14" fmla="*/ 8120 w 461"/>
              <a:gd name="T15" fmla="*/ 0 h 285"/>
              <a:gd name="T16" fmla="*/ 8120 w 461"/>
              <a:gd name="T17" fmla="*/ 12182 h 285"/>
              <a:gd name="T18" fmla="*/ 199843 w 461"/>
              <a:gd name="T19" fmla="*/ 36095 h 285"/>
              <a:gd name="T20" fmla="*/ 199843 w 461"/>
              <a:gd name="T21" fmla="*/ 36095 h 285"/>
              <a:gd name="T22" fmla="*/ 111876 w 461"/>
              <a:gd name="T23" fmla="*/ 80311 h 285"/>
              <a:gd name="T24" fmla="*/ 104207 w 461"/>
              <a:gd name="T25" fmla="*/ 80311 h 285"/>
              <a:gd name="T26" fmla="*/ 91576 w 461"/>
              <a:gd name="T27" fmla="*/ 80311 h 285"/>
              <a:gd name="T28" fmla="*/ 8120 w 461"/>
              <a:gd name="T29" fmla="*/ 36095 h 285"/>
              <a:gd name="T30" fmla="*/ 4060 w 461"/>
              <a:gd name="T31" fmla="*/ 36095 h 285"/>
              <a:gd name="T32" fmla="*/ 4060 w 461"/>
              <a:gd name="T33" fmla="*/ 120015 h 285"/>
              <a:gd name="T34" fmla="*/ 15789 w 461"/>
              <a:gd name="T35" fmla="*/ 128137 h 285"/>
              <a:gd name="T36" fmla="*/ 191723 w 461"/>
              <a:gd name="T37" fmla="*/ 128137 h 285"/>
              <a:gd name="T38" fmla="*/ 203903 w 461"/>
              <a:gd name="T39" fmla="*/ 120015 h 285"/>
              <a:gd name="T40" fmla="*/ 203903 w 461"/>
              <a:gd name="T41" fmla="*/ 36095 h 285"/>
              <a:gd name="T42" fmla="*/ 199843 w 461"/>
              <a:gd name="T43" fmla="*/ 36095 h 285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</a:gdLst>
            <a:ahLst/>
            <a:cxnLst>
              <a:cxn ang="T44">
                <a:pos x="T0" y="T1"/>
              </a:cxn>
              <a:cxn ang="T45">
                <a:pos x="T2" y="T3"/>
              </a:cxn>
              <a:cxn ang="T46">
                <a:pos x="T4" y="T5"/>
              </a:cxn>
              <a:cxn ang="T47">
                <a:pos x="T6" y="T7"/>
              </a:cxn>
              <a:cxn ang="T48">
                <a:pos x="T8" y="T9"/>
              </a:cxn>
              <a:cxn ang="T49">
                <a:pos x="T10" y="T11"/>
              </a:cxn>
              <a:cxn ang="T50">
                <a:pos x="T12" y="T13"/>
              </a:cxn>
              <a:cxn ang="T51">
                <a:pos x="T14" y="T15"/>
              </a:cxn>
              <a:cxn ang="T52">
                <a:pos x="T16" y="T17"/>
              </a:cxn>
              <a:cxn ang="T53">
                <a:pos x="T18" y="T19"/>
              </a:cxn>
              <a:cxn ang="T54">
                <a:pos x="T20" y="T21"/>
              </a:cxn>
              <a:cxn ang="T55">
                <a:pos x="T22" y="T23"/>
              </a:cxn>
              <a:cxn ang="T56">
                <a:pos x="T24" y="T25"/>
              </a:cxn>
              <a:cxn ang="T57">
                <a:pos x="T26" y="T27"/>
              </a:cxn>
              <a:cxn ang="T58">
                <a:pos x="T28" y="T29"/>
              </a:cxn>
              <a:cxn ang="T59">
                <a:pos x="T30" y="T31"/>
              </a:cxn>
              <a:cxn ang="T60">
                <a:pos x="T32" y="T33"/>
              </a:cxn>
              <a:cxn ang="T61">
                <a:pos x="T34" y="T35"/>
              </a:cxn>
              <a:cxn ang="T62">
                <a:pos x="T36" y="T37"/>
              </a:cxn>
              <a:cxn ang="T63">
                <a:pos x="T38" y="T39"/>
              </a:cxn>
              <a:cxn ang="T64">
                <a:pos x="T40" y="T41"/>
              </a:cxn>
              <a:cxn ang="T65">
                <a:pos x="T42" y="T43"/>
              </a:cxn>
            </a:cxnLst>
            <a:rect l="0" t="0" r="r" b="b"/>
            <a:pathLst>
              <a:path w="461" h="285">
                <a:moveTo>
                  <a:pt x="18" y="27"/>
                </a:moveTo>
                <a:lnTo>
                  <a:pt x="18" y="27"/>
                </a:lnTo>
                <a:cubicBezTo>
                  <a:pt x="35" y="35"/>
                  <a:pt x="203" y="125"/>
                  <a:pt x="203" y="125"/>
                </a:cubicBezTo>
                <a:cubicBezTo>
                  <a:pt x="212" y="133"/>
                  <a:pt x="221" y="133"/>
                  <a:pt x="231" y="133"/>
                </a:cubicBezTo>
                <a:cubicBezTo>
                  <a:pt x="239" y="133"/>
                  <a:pt x="248" y="133"/>
                  <a:pt x="248" y="125"/>
                </a:cubicBezTo>
                <a:cubicBezTo>
                  <a:pt x="256" y="125"/>
                  <a:pt x="425" y="35"/>
                  <a:pt x="434" y="27"/>
                </a:cubicBezTo>
                <a:cubicBezTo>
                  <a:pt x="452" y="18"/>
                  <a:pt x="460" y="0"/>
                  <a:pt x="443" y="0"/>
                </a:cubicBezTo>
                <a:cubicBezTo>
                  <a:pt x="18" y="0"/>
                  <a:pt x="18" y="0"/>
                  <a:pt x="18" y="0"/>
                </a:cubicBezTo>
                <a:cubicBezTo>
                  <a:pt x="0" y="0"/>
                  <a:pt x="9" y="18"/>
                  <a:pt x="18" y="27"/>
                </a:cubicBezTo>
                <a:close/>
                <a:moveTo>
                  <a:pt x="443" y="80"/>
                </a:moveTo>
                <a:lnTo>
                  <a:pt x="443" y="80"/>
                </a:lnTo>
                <a:cubicBezTo>
                  <a:pt x="434" y="80"/>
                  <a:pt x="256" y="169"/>
                  <a:pt x="248" y="178"/>
                </a:cubicBezTo>
                <a:cubicBezTo>
                  <a:pt x="248" y="178"/>
                  <a:pt x="239" y="178"/>
                  <a:pt x="231" y="178"/>
                </a:cubicBezTo>
                <a:cubicBezTo>
                  <a:pt x="221" y="178"/>
                  <a:pt x="212" y="178"/>
                  <a:pt x="203" y="178"/>
                </a:cubicBezTo>
                <a:cubicBezTo>
                  <a:pt x="194" y="169"/>
                  <a:pt x="27" y="80"/>
                  <a:pt x="18" y="80"/>
                </a:cubicBezTo>
                <a:cubicBezTo>
                  <a:pt x="9" y="72"/>
                  <a:pt x="9" y="80"/>
                  <a:pt x="9" y="80"/>
                </a:cubicBezTo>
                <a:cubicBezTo>
                  <a:pt x="9" y="88"/>
                  <a:pt x="9" y="266"/>
                  <a:pt x="9" y="266"/>
                </a:cubicBezTo>
                <a:cubicBezTo>
                  <a:pt x="9" y="275"/>
                  <a:pt x="18" y="284"/>
                  <a:pt x="35" y="284"/>
                </a:cubicBezTo>
                <a:cubicBezTo>
                  <a:pt x="425" y="284"/>
                  <a:pt x="425" y="284"/>
                  <a:pt x="425" y="284"/>
                </a:cubicBezTo>
                <a:cubicBezTo>
                  <a:pt x="443" y="284"/>
                  <a:pt x="452" y="275"/>
                  <a:pt x="452" y="266"/>
                </a:cubicBezTo>
                <a:cubicBezTo>
                  <a:pt x="452" y="266"/>
                  <a:pt x="452" y="88"/>
                  <a:pt x="452" y="80"/>
                </a:cubicBezTo>
                <a:cubicBezTo>
                  <a:pt x="452" y="80"/>
                  <a:pt x="452" y="72"/>
                  <a:pt x="443" y="80"/>
                </a:cubicBezTo>
                <a:close/>
              </a:path>
            </a:pathLst>
          </a:custGeom>
          <a:solidFill>
            <a:srgbClr val="47D4E8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lIns="34290" tIns="17145" rIns="34290" bIns="17145" anchor="ctr"/>
          <a:lstStyle/>
          <a:p>
            <a:endParaRPr lang="en-US" sz="2000">
              <a:solidFill>
                <a:srgbClr val="47D4E8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86D03B-EE7C-45FE-84B0-1C05F368C75D}"/>
              </a:ext>
            </a:extLst>
          </p:cNvPr>
          <p:cNvSpPr txBox="1"/>
          <p:nvPr/>
        </p:nvSpPr>
        <p:spPr>
          <a:xfrm>
            <a:off x="7635307" y="5558671"/>
            <a:ext cx="3237597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200" dirty="0">
                <a:solidFill>
                  <a:schemeClr val="bg1"/>
                </a:solidFill>
                <a:ea typeface="Source Sans Pro" panose="020B0503030403020204" pitchFamily="34" charset="0"/>
              </a:rPr>
              <a:t>www.divergence.one</a:t>
            </a:r>
          </a:p>
        </p:txBody>
      </p:sp>
      <p:sp>
        <p:nvSpPr>
          <p:cNvPr id="11" name="Freeform 87">
            <a:extLst>
              <a:ext uri="{FF2B5EF4-FFF2-40B4-BE49-F238E27FC236}">
                <a16:creationId xmlns:a16="http://schemas.microsoft.com/office/drawing/2014/main" id="{A0C37E24-EF88-41D6-BF6B-D125BAAE18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96271" y="5612553"/>
            <a:ext cx="208870" cy="206169"/>
          </a:xfrm>
          <a:custGeom>
            <a:avLst/>
            <a:gdLst>
              <a:gd name="T0" fmla="*/ 51370 w 462"/>
              <a:gd name="T1" fmla="*/ 67883 h 452"/>
              <a:gd name="T2" fmla="*/ 83086 w 462"/>
              <a:gd name="T3" fmla="*/ 43607 h 452"/>
              <a:gd name="T4" fmla="*/ 83086 w 462"/>
              <a:gd name="T5" fmla="*/ 31469 h 452"/>
              <a:gd name="T6" fmla="*/ 19655 w 462"/>
              <a:gd name="T7" fmla="*/ 39561 h 452"/>
              <a:gd name="T8" fmla="*/ 51370 w 462"/>
              <a:gd name="T9" fmla="*/ 67883 h 452"/>
              <a:gd name="T10" fmla="*/ 27695 w 462"/>
              <a:gd name="T11" fmla="*/ 87664 h 452"/>
              <a:gd name="T12" fmla="*/ 11614 w 462"/>
              <a:gd name="T13" fmla="*/ 55745 h 452"/>
              <a:gd name="T14" fmla="*/ 15634 w 462"/>
              <a:gd name="T15" fmla="*/ 151051 h 452"/>
              <a:gd name="T16" fmla="*/ 27695 w 462"/>
              <a:gd name="T17" fmla="*/ 87664 h 452"/>
              <a:gd name="T18" fmla="*/ 102741 w 462"/>
              <a:gd name="T19" fmla="*/ 15735 h 452"/>
              <a:gd name="T20" fmla="*/ 154558 w 462"/>
              <a:gd name="T21" fmla="*/ 11688 h 452"/>
              <a:gd name="T22" fmla="*/ 67452 w 462"/>
              <a:gd name="T23" fmla="*/ 3596 h 452"/>
              <a:gd name="T24" fmla="*/ 102741 w 462"/>
              <a:gd name="T25" fmla="*/ 15735 h 452"/>
              <a:gd name="T26" fmla="*/ 134456 w 462"/>
              <a:gd name="T27" fmla="*/ 119582 h 452"/>
              <a:gd name="T28" fmla="*/ 110781 w 462"/>
              <a:gd name="T29" fmla="*/ 59342 h 452"/>
              <a:gd name="T30" fmla="*/ 91127 w 462"/>
              <a:gd name="T31" fmla="*/ 55745 h 452"/>
              <a:gd name="T32" fmla="*/ 71472 w 462"/>
              <a:gd name="T33" fmla="*/ 87664 h 452"/>
              <a:gd name="T34" fmla="*/ 134456 w 462"/>
              <a:gd name="T35" fmla="*/ 119582 h 452"/>
              <a:gd name="T36" fmla="*/ 162152 w 462"/>
              <a:gd name="T37" fmla="*/ 147005 h 452"/>
              <a:gd name="T38" fmla="*/ 162152 w 462"/>
              <a:gd name="T39" fmla="*/ 182970 h 452"/>
              <a:gd name="T40" fmla="*/ 174213 w 462"/>
              <a:gd name="T41" fmla="*/ 135317 h 452"/>
              <a:gd name="T42" fmla="*/ 130436 w 462"/>
              <a:gd name="T43" fmla="*/ 135317 h 452"/>
              <a:gd name="T44" fmla="*/ 63431 w 462"/>
              <a:gd name="T45" fmla="*/ 107444 h 452"/>
              <a:gd name="T46" fmla="*/ 47797 w 462"/>
              <a:gd name="T47" fmla="*/ 107444 h 452"/>
              <a:gd name="T48" fmla="*/ 63431 w 462"/>
              <a:gd name="T49" fmla="*/ 195108 h 452"/>
              <a:gd name="T50" fmla="*/ 170192 w 462"/>
              <a:gd name="T51" fmla="*/ 23827 h 452"/>
              <a:gd name="T52" fmla="*/ 122842 w 462"/>
              <a:gd name="T53" fmla="*/ 35515 h 452"/>
              <a:gd name="T54" fmla="*/ 122842 w 462"/>
              <a:gd name="T55" fmla="*/ 47653 h 452"/>
              <a:gd name="T56" fmla="*/ 174213 w 462"/>
              <a:gd name="T57" fmla="*/ 119582 h 452"/>
              <a:gd name="T58" fmla="*/ 205928 w 462"/>
              <a:gd name="T59" fmla="*/ 99352 h 452"/>
              <a:gd name="T60" fmla="*/ 142497 w 462"/>
              <a:gd name="T61" fmla="*/ 147005 h 452"/>
              <a:gd name="T62" fmla="*/ 79066 w 462"/>
              <a:gd name="T63" fmla="*/ 199154 h 452"/>
              <a:gd name="T64" fmla="*/ 146517 w 462"/>
              <a:gd name="T65" fmla="*/ 195108 h 452"/>
              <a:gd name="T66" fmla="*/ 146517 w 462"/>
              <a:gd name="T67" fmla="*/ 151051 h 452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0" t="0" r="r" b="b"/>
            <a:pathLst>
              <a:path w="462" h="452">
                <a:moveTo>
                  <a:pt x="115" y="151"/>
                </a:moveTo>
                <a:lnTo>
                  <a:pt x="115" y="151"/>
                </a:lnTo>
                <a:lnTo>
                  <a:pt x="124" y="151"/>
                </a:lnTo>
                <a:cubicBezTo>
                  <a:pt x="142" y="132"/>
                  <a:pt x="160" y="115"/>
                  <a:pt x="186" y="97"/>
                </a:cubicBezTo>
                <a:lnTo>
                  <a:pt x="186" y="88"/>
                </a:lnTo>
                <a:cubicBezTo>
                  <a:pt x="186" y="79"/>
                  <a:pt x="186" y="79"/>
                  <a:pt x="186" y="70"/>
                </a:cubicBezTo>
                <a:cubicBezTo>
                  <a:pt x="160" y="53"/>
                  <a:pt x="133" y="44"/>
                  <a:pt x="107" y="26"/>
                </a:cubicBezTo>
                <a:cubicBezTo>
                  <a:pt x="89" y="44"/>
                  <a:pt x="62" y="62"/>
                  <a:pt x="44" y="88"/>
                </a:cubicBezTo>
                <a:cubicBezTo>
                  <a:pt x="62" y="115"/>
                  <a:pt x="71" y="132"/>
                  <a:pt x="89" y="151"/>
                </a:cubicBezTo>
                <a:cubicBezTo>
                  <a:pt x="98" y="151"/>
                  <a:pt x="107" y="151"/>
                  <a:pt x="115" y="151"/>
                </a:cubicBezTo>
                <a:close/>
                <a:moveTo>
                  <a:pt x="62" y="195"/>
                </a:moveTo>
                <a:lnTo>
                  <a:pt x="62" y="195"/>
                </a:lnTo>
                <a:cubicBezTo>
                  <a:pt x="62" y="186"/>
                  <a:pt x="62" y="186"/>
                  <a:pt x="71" y="177"/>
                </a:cubicBezTo>
                <a:cubicBezTo>
                  <a:pt x="54" y="160"/>
                  <a:pt x="35" y="141"/>
                  <a:pt x="26" y="124"/>
                </a:cubicBezTo>
                <a:cubicBezTo>
                  <a:pt x="9" y="151"/>
                  <a:pt x="0" y="186"/>
                  <a:pt x="0" y="221"/>
                </a:cubicBezTo>
                <a:cubicBezTo>
                  <a:pt x="0" y="266"/>
                  <a:pt x="9" y="310"/>
                  <a:pt x="35" y="336"/>
                </a:cubicBezTo>
                <a:cubicBezTo>
                  <a:pt x="44" y="301"/>
                  <a:pt x="54" y="257"/>
                  <a:pt x="71" y="221"/>
                </a:cubicBezTo>
                <a:cubicBezTo>
                  <a:pt x="71" y="221"/>
                  <a:pt x="62" y="204"/>
                  <a:pt x="62" y="195"/>
                </a:cubicBezTo>
                <a:close/>
                <a:moveTo>
                  <a:pt x="230" y="35"/>
                </a:moveTo>
                <a:lnTo>
                  <a:pt x="230" y="35"/>
                </a:lnTo>
                <a:cubicBezTo>
                  <a:pt x="239" y="35"/>
                  <a:pt x="257" y="44"/>
                  <a:pt x="266" y="53"/>
                </a:cubicBezTo>
                <a:cubicBezTo>
                  <a:pt x="292" y="35"/>
                  <a:pt x="319" y="35"/>
                  <a:pt x="346" y="26"/>
                </a:cubicBezTo>
                <a:cubicBezTo>
                  <a:pt x="310" y="8"/>
                  <a:pt x="275" y="0"/>
                  <a:pt x="230" y="0"/>
                </a:cubicBezTo>
                <a:cubicBezTo>
                  <a:pt x="204" y="0"/>
                  <a:pt x="177" y="0"/>
                  <a:pt x="151" y="8"/>
                </a:cubicBezTo>
                <a:cubicBezTo>
                  <a:pt x="168" y="17"/>
                  <a:pt x="186" y="35"/>
                  <a:pt x="204" y="44"/>
                </a:cubicBezTo>
                <a:cubicBezTo>
                  <a:pt x="213" y="44"/>
                  <a:pt x="221" y="35"/>
                  <a:pt x="230" y="35"/>
                </a:cubicBezTo>
                <a:close/>
                <a:moveTo>
                  <a:pt x="301" y="266"/>
                </a:moveTo>
                <a:lnTo>
                  <a:pt x="301" y="266"/>
                </a:lnTo>
                <a:cubicBezTo>
                  <a:pt x="310" y="257"/>
                  <a:pt x="310" y="257"/>
                  <a:pt x="319" y="248"/>
                </a:cubicBezTo>
                <a:cubicBezTo>
                  <a:pt x="301" y="204"/>
                  <a:pt x="275" y="168"/>
                  <a:pt x="248" y="132"/>
                </a:cubicBezTo>
                <a:cubicBezTo>
                  <a:pt x="248" y="132"/>
                  <a:pt x="239" y="132"/>
                  <a:pt x="230" y="132"/>
                </a:cubicBezTo>
                <a:cubicBezTo>
                  <a:pt x="221" y="132"/>
                  <a:pt x="213" y="132"/>
                  <a:pt x="204" y="124"/>
                </a:cubicBezTo>
                <a:cubicBezTo>
                  <a:pt x="186" y="141"/>
                  <a:pt x="168" y="151"/>
                  <a:pt x="151" y="168"/>
                </a:cubicBezTo>
                <a:cubicBezTo>
                  <a:pt x="160" y="177"/>
                  <a:pt x="160" y="186"/>
                  <a:pt x="160" y="195"/>
                </a:cubicBezTo>
                <a:cubicBezTo>
                  <a:pt x="160" y="204"/>
                  <a:pt x="160" y="204"/>
                  <a:pt x="160" y="213"/>
                </a:cubicBezTo>
                <a:cubicBezTo>
                  <a:pt x="204" y="239"/>
                  <a:pt x="248" y="257"/>
                  <a:pt x="301" y="266"/>
                </a:cubicBezTo>
                <a:close/>
                <a:moveTo>
                  <a:pt x="363" y="327"/>
                </a:moveTo>
                <a:lnTo>
                  <a:pt x="363" y="327"/>
                </a:lnTo>
                <a:cubicBezTo>
                  <a:pt x="363" y="336"/>
                  <a:pt x="363" y="354"/>
                  <a:pt x="363" y="363"/>
                </a:cubicBezTo>
                <a:cubicBezTo>
                  <a:pt x="363" y="372"/>
                  <a:pt x="363" y="389"/>
                  <a:pt x="363" y="407"/>
                </a:cubicBezTo>
                <a:cubicBezTo>
                  <a:pt x="399" y="380"/>
                  <a:pt x="434" y="336"/>
                  <a:pt x="443" y="292"/>
                </a:cubicBezTo>
                <a:cubicBezTo>
                  <a:pt x="426" y="301"/>
                  <a:pt x="408" y="301"/>
                  <a:pt x="390" y="301"/>
                </a:cubicBezTo>
                <a:cubicBezTo>
                  <a:pt x="390" y="319"/>
                  <a:pt x="381" y="327"/>
                  <a:pt x="363" y="327"/>
                </a:cubicBezTo>
                <a:close/>
                <a:moveTo>
                  <a:pt x="292" y="301"/>
                </a:moveTo>
                <a:lnTo>
                  <a:pt x="292" y="301"/>
                </a:lnTo>
                <a:cubicBezTo>
                  <a:pt x="239" y="292"/>
                  <a:pt x="186" y="266"/>
                  <a:pt x="142" y="239"/>
                </a:cubicBezTo>
                <a:cubicBezTo>
                  <a:pt x="133" y="239"/>
                  <a:pt x="124" y="248"/>
                  <a:pt x="115" y="248"/>
                </a:cubicBezTo>
                <a:cubicBezTo>
                  <a:pt x="107" y="248"/>
                  <a:pt x="107" y="248"/>
                  <a:pt x="107" y="239"/>
                </a:cubicBezTo>
                <a:cubicBezTo>
                  <a:pt x="79" y="283"/>
                  <a:pt x="71" y="327"/>
                  <a:pt x="62" y="380"/>
                </a:cubicBezTo>
                <a:cubicBezTo>
                  <a:pt x="89" y="398"/>
                  <a:pt x="115" y="425"/>
                  <a:pt x="142" y="434"/>
                </a:cubicBezTo>
                <a:cubicBezTo>
                  <a:pt x="177" y="380"/>
                  <a:pt x="230" y="327"/>
                  <a:pt x="292" y="301"/>
                </a:cubicBezTo>
                <a:close/>
                <a:moveTo>
                  <a:pt x="381" y="53"/>
                </a:moveTo>
                <a:lnTo>
                  <a:pt x="381" y="53"/>
                </a:lnTo>
                <a:cubicBezTo>
                  <a:pt x="346" y="62"/>
                  <a:pt x="310" y="70"/>
                  <a:pt x="275" y="79"/>
                </a:cubicBezTo>
                <a:lnTo>
                  <a:pt x="283" y="88"/>
                </a:lnTo>
                <a:cubicBezTo>
                  <a:pt x="283" y="97"/>
                  <a:pt x="275" y="97"/>
                  <a:pt x="275" y="106"/>
                </a:cubicBezTo>
                <a:cubicBezTo>
                  <a:pt x="310" y="141"/>
                  <a:pt x="328" y="186"/>
                  <a:pt x="346" y="239"/>
                </a:cubicBezTo>
                <a:cubicBezTo>
                  <a:pt x="363" y="239"/>
                  <a:pt x="381" y="248"/>
                  <a:pt x="390" y="266"/>
                </a:cubicBezTo>
                <a:cubicBezTo>
                  <a:pt x="417" y="266"/>
                  <a:pt x="434" y="266"/>
                  <a:pt x="452" y="257"/>
                </a:cubicBezTo>
                <a:cubicBezTo>
                  <a:pt x="461" y="248"/>
                  <a:pt x="461" y="230"/>
                  <a:pt x="461" y="221"/>
                </a:cubicBezTo>
                <a:cubicBezTo>
                  <a:pt x="461" y="160"/>
                  <a:pt x="426" y="97"/>
                  <a:pt x="381" y="53"/>
                </a:cubicBezTo>
                <a:close/>
                <a:moveTo>
                  <a:pt x="319" y="327"/>
                </a:moveTo>
                <a:lnTo>
                  <a:pt x="319" y="327"/>
                </a:lnTo>
                <a:cubicBezTo>
                  <a:pt x="257" y="354"/>
                  <a:pt x="213" y="389"/>
                  <a:pt x="177" y="443"/>
                </a:cubicBezTo>
                <a:cubicBezTo>
                  <a:pt x="195" y="451"/>
                  <a:pt x="213" y="451"/>
                  <a:pt x="230" y="451"/>
                </a:cubicBezTo>
                <a:cubicBezTo>
                  <a:pt x="266" y="451"/>
                  <a:pt x="292" y="443"/>
                  <a:pt x="328" y="434"/>
                </a:cubicBezTo>
                <a:cubicBezTo>
                  <a:pt x="328" y="407"/>
                  <a:pt x="337" y="380"/>
                  <a:pt x="337" y="363"/>
                </a:cubicBezTo>
                <a:cubicBezTo>
                  <a:pt x="337" y="354"/>
                  <a:pt x="337" y="345"/>
                  <a:pt x="328" y="336"/>
                </a:cubicBezTo>
                <a:cubicBezTo>
                  <a:pt x="328" y="327"/>
                  <a:pt x="319" y="327"/>
                  <a:pt x="319" y="327"/>
                </a:cubicBezTo>
                <a:close/>
              </a:path>
            </a:pathLst>
          </a:custGeom>
          <a:solidFill>
            <a:srgbClr val="47D4E8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lIns="34290" tIns="17145" rIns="34290" bIns="17145" anchor="ctr"/>
          <a:lstStyle/>
          <a:p>
            <a:endParaRPr lang="en-US" sz="2000">
              <a:solidFill>
                <a:srgbClr val="47D4E8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902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latin typeface="+mn-lt"/>
              </a:rPr>
              <a:t>Data Science Process Phases</a:t>
            </a:r>
            <a:endParaRPr lang="en-US" sz="3100" dirty="0">
              <a:latin typeface="+mn-lt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Copyright © 2022 Divergence Academy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A44F0589-4ADA-4FC9-97B3-1830BC25023A}" type="slidenum">
              <a:rPr lang="en-US" smtClean="0"/>
              <a:pPr/>
              <a:t>2</a:t>
            </a:fld>
            <a:endParaRPr lang="en-US"/>
          </a:p>
        </p:txBody>
      </p:sp>
      <p:cxnSp>
        <p:nvCxnSpPr>
          <p:cNvPr id="252" name="Straight Connector 251">
            <a:extLst>
              <a:ext uri="{FF2B5EF4-FFF2-40B4-BE49-F238E27FC236}">
                <a16:creationId xmlns:a16="http://schemas.microsoft.com/office/drawing/2014/main" id="{2EA9BFF0-766B-448C-87FB-60AD9FFE4ABD}"/>
              </a:ext>
            </a:extLst>
          </p:cNvPr>
          <p:cNvCxnSpPr/>
          <p:nvPr/>
        </p:nvCxnSpPr>
        <p:spPr>
          <a:xfrm>
            <a:off x="820035" y="1175657"/>
            <a:ext cx="1074291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3226C686-A82E-4F83-BC6F-213D6570896D}"/>
              </a:ext>
            </a:extLst>
          </p:cNvPr>
          <p:cNvSpPr txBox="1"/>
          <p:nvPr/>
        </p:nvSpPr>
        <p:spPr>
          <a:xfrm>
            <a:off x="341545" y="1113993"/>
            <a:ext cx="6185089" cy="50937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spcBef>
                <a:spcPts val="300"/>
              </a:spcBef>
              <a:spcAft>
                <a:spcPts val="300"/>
              </a:spcAft>
              <a:buSzPct val="75000"/>
            </a:pPr>
            <a:endParaRPr lang="en-US" sz="2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685800" lvl="1" indent="-228600">
              <a:spcBef>
                <a:spcPts val="300"/>
              </a:spcBef>
              <a:spcAft>
                <a:spcPts val="300"/>
              </a:spcAft>
              <a:buSzPct val="75000"/>
              <a:buFont typeface="Source Sans Pro" panose="020B0503030403020204" pitchFamily="34" charset="0"/>
              <a:buChar char="◉"/>
            </a:pPr>
            <a:r>
              <a:rPr lang="en-US" sz="1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Business Understanding</a:t>
            </a:r>
          </a:p>
          <a:p>
            <a:pPr marL="1143000" lvl="2" indent="-228600">
              <a:spcBef>
                <a:spcPts val="300"/>
              </a:spcBef>
              <a:spcAft>
                <a:spcPts val="300"/>
              </a:spcAft>
              <a:buSzPct val="75000"/>
              <a:buFont typeface="Source Sans Pro" panose="020B0503030403020204" pitchFamily="34" charset="0"/>
              <a:buChar char="◉"/>
            </a:pPr>
            <a:r>
              <a:rPr lang="en-US" sz="1400" dirty="0"/>
              <a:t>Metric and Rationale </a:t>
            </a:r>
          </a:p>
          <a:p>
            <a:pPr marL="1143000" lvl="2" indent="-228600">
              <a:spcBef>
                <a:spcPts val="300"/>
              </a:spcBef>
              <a:spcAft>
                <a:spcPts val="300"/>
              </a:spcAft>
              <a:buSzPct val="75000"/>
              <a:buFont typeface="Source Sans Pro" panose="020B0503030403020204" pitchFamily="34" charset="0"/>
              <a:buChar char="◉"/>
            </a:pPr>
            <a:r>
              <a:rPr lang="en-US" sz="1400" dirty="0"/>
              <a:t>Data Profiling, Action Items for Business</a:t>
            </a:r>
            <a:r>
              <a:rPr lang="en-US" sz="1100" i="1" dirty="0"/>
              <a:t>*</a:t>
            </a:r>
            <a:endParaRPr lang="en-US" sz="1400" b="1" i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685800" lvl="1" indent="-228600">
              <a:spcBef>
                <a:spcPts val="300"/>
              </a:spcBef>
              <a:spcAft>
                <a:spcPts val="300"/>
              </a:spcAft>
              <a:buSzPct val="75000"/>
              <a:buFont typeface="Source Sans Pro" panose="020B0503030403020204" pitchFamily="34" charset="0"/>
              <a:buChar char="◉"/>
            </a:pPr>
            <a:r>
              <a:rPr lang="en-US" sz="1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Modeling Phases</a:t>
            </a:r>
          </a:p>
          <a:p>
            <a:pPr marL="1143000" lvl="2" indent="-228600">
              <a:spcBef>
                <a:spcPts val="300"/>
              </a:spcBef>
              <a:spcAft>
                <a:spcPts val="300"/>
              </a:spcAft>
              <a:buSzPct val="75000"/>
              <a:buFont typeface="Source Sans Pro" panose="020B0503030403020204" pitchFamily="34" charset="0"/>
              <a:buChar char="◉"/>
            </a:pPr>
            <a:r>
              <a:rPr lang="en-US" sz="1400" u="sng" dirty="0">
                <a:solidFill>
                  <a:schemeClr val="tx1">
                    <a:lumMod val="95000"/>
                    <a:lumOff val="5000"/>
                  </a:schemeClr>
                </a:solidFill>
              </a:rPr>
              <a:t>Diagnostic </a:t>
            </a:r>
            <a:r>
              <a:rPr lang="en-US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- Features removed if applicable </a:t>
            </a:r>
          </a:p>
          <a:p>
            <a:pPr marL="1600200" lvl="3" indent="-228600">
              <a:spcBef>
                <a:spcPts val="300"/>
              </a:spcBef>
              <a:spcAft>
                <a:spcPts val="300"/>
              </a:spcAft>
              <a:buSzPct val="75000"/>
              <a:buFont typeface="Source Sans Pro" panose="020B0503030403020204" pitchFamily="34" charset="0"/>
              <a:buChar char="◉"/>
            </a:pPr>
            <a:r>
              <a:rPr lang="en-US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Feature Selection low ranking </a:t>
            </a:r>
          </a:p>
          <a:p>
            <a:pPr marL="1600200" lvl="3" indent="-228600">
              <a:spcBef>
                <a:spcPts val="300"/>
              </a:spcBef>
              <a:spcAft>
                <a:spcPts val="300"/>
              </a:spcAft>
              <a:buSzPct val="75000"/>
              <a:buFont typeface="Source Sans Pro" panose="020B0503030403020204" pitchFamily="34" charset="0"/>
              <a:buChar char="◉"/>
            </a:pPr>
            <a:r>
              <a:rPr lang="en-US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Proxy variables </a:t>
            </a:r>
          </a:p>
          <a:p>
            <a:pPr marL="1600200" lvl="3" indent="-228600">
              <a:spcBef>
                <a:spcPts val="300"/>
              </a:spcBef>
              <a:spcAft>
                <a:spcPts val="300"/>
              </a:spcAft>
              <a:buSzPct val="75000"/>
              <a:buFont typeface="Source Sans Pro" panose="020B0503030403020204" pitchFamily="34" charset="0"/>
              <a:buChar char="◉"/>
            </a:pPr>
            <a:r>
              <a:rPr lang="en-US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SME or other frame of reference on initial findings*</a:t>
            </a:r>
          </a:p>
          <a:p>
            <a:pPr marL="1600200" lvl="3" indent="-228600">
              <a:spcBef>
                <a:spcPts val="300"/>
              </a:spcBef>
              <a:spcAft>
                <a:spcPts val="300"/>
              </a:spcAft>
              <a:buSzPct val="75000"/>
              <a:buFont typeface="Source Sans Pro" panose="020B0503030403020204" pitchFamily="34" charset="0"/>
              <a:buChar char="◉"/>
            </a:pPr>
            <a:r>
              <a:rPr lang="en-US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Baseline of performance</a:t>
            </a:r>
          </a:p>
          <a:p>
            <a:pPr marL="1143000" lvl="2" indent="-228600">
              <a:spcBef>
                <a:spcPts val="300"/>
              </a:spcBef>
              <a:spcAft>
                <a:spcPts val="300"/>
              </a:spcAft>
              <a:buSzPct val="75000"/>
              <a:buFont typeface="Source Sans Pro" panose="020B0503030403020204" pitchFamily="34" charset="0"/>
              <a:buChar char="◉"/>
            </a:pPr>
            <a:r>
              <a:rPr lang="en-US" sz="1400" u="sng" dirty="0">
                <a:solidFill>
                  <a:schemeClr val="tx1">
                    <a:lumMod val="95000"/>
                    <a:lumOff val="5000"/>
                  </a:schemeClr>
                </a:solidFill>
              </a:rPr>
              <a:t>Pre-Residual Analysis</a:t>
            </a:r>
            <a:r>
              <a:rPr lang="en-US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: Initial Feature Engineering*</a:t>
            </a:r>
          </a:p>
          <a:p>
            <a:pPr marL="1600200" lvl="3" indent="-228600">
              <a:spcBef>
                <a:spcPts val="300"/>
              </a:spcBef>
              <a:spcAft>
                <a:spcPts val="300"/>
              </a:spcAft>
              <a:buSzPct val="75000"/>
              <a:buFont typeface="Source Sans Pro" panose="020B0503030403020204" pitchFamily="34" charset="0"/>
              <a:buChar char="◉"/>
            </a:pPr>
            <a:r>
              <a:rPr lang="en-US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If time allows</a:t>
            </a:r>
            <a:endParaRPr lang="en-US" sz="14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1143000" lvl="2" indent="-228600">
              <a:spcBef>
                <a:spcPts val="300"/>
              </a:spcBef>
              <a:spcAft>
                <a:spcPts val="300"/>
              </a:spcAft>
              <a:buSzPct val="75000"/>
              <a:buFont typeface="Source Sans Pro" panose="020B0503030403020204" pitchFamily="34" charset="0"/>
              <a:buChar char="◉"/>
            </a:pPr>
            <a:r>
              <a:rPr lang="en-US" sz="1400" u="sng" dirty="0">
                <a:solidFill>
                  <a:schemeClr val="tx1">
                    <a:lumMod val="95000"/>
                    <a:lumOff val="5000"/>
                  </a:schemeClr>
                </a:solidFill>
              </a:rPr>
              <a:t>Sampling Work</a:t>
            </a:r>
            <a:r>
              <a:rPr lang="en-US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- Minimum 2 rounds, Balancing</a:t>
            </a:r>
            <a:endParaRPr lang="en-US" sz="14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1143000" lvl="2" indent="-228600">
              <a:spcBef>
                <a:spcPts val="300"/>
              </a:spcBef>
              <a:spcAft>
                <a:spcPts val="300"/>
              </a:spcAft>
              <a:buSzPct val="75000"/>
              <a:buFont typeface="Source Sans Pro" panose="020B0503030403020204" pitchFamily="34" charset="0"/>
              <a:buChar char="◉"/>
            </a:pPr>
            <a:r>
              <a:rPr lang="en-US" sz="1400" u="sng" dirty="0">
                <a:solidFill>
                  <a:schemeClr val="tx1">
                    <a:lumMod val="95000"/>
                    <a:lumOff val="5000"/>
                  </a:schemeClr>
                </a:solidFill>
              </a:rPr>
              <a:t>Post-Residual Analysis</a:t>
            </a:r>
            <a:r>
              <a:rPr lang="en-US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:  Secondary Feature Engineering</a:t>
            </a:r>
            <a:r>
              <a:rPr lang="en-US" sz="1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</a:p>
          <a:p>
            <a:pPr marL="1143000" lvl="2" indent="-228600">
              <a:spcBef>
                <a:spcPts val="300"/>
              </a:spcBef>
              <a:spcAft>
                <a:spcPts val="300"/>
              </a:spcAft>
              <a:buSzPct val="75000"/>
              <a:buFont typeface="Source Sans Pro" panose="020B0503030403020204" pitchFamily="34" charset="0"/>
              <a:buChar char="◉"/>
            </a:pPr>
            <a:r>
              <a:rPr lang="en-US" sz="1400" u="sng" dirty="0">
                <a:solidFill>
                  <a:schemeClr val="tx1">
                    <a:lumMod val="95000"/>
                    <a:lumOff val="5000"/>
                  </a:schemeClr>
                </a:solidFill>
              </a:rPr>
              <a:t>Fine Tuning</a:t>
            </a:r>
            <a:r>
              <a:rPr lang="en-US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– Add Clustering  Feature(s), Multi-Model *</a:t>
            </a:r>
          </a:p>
          <a:p>
            <a:pPr marL="1600200" lvl="3" indent="-228600">
              <a:spcBef>
                <a:spcPts val="300"/>
              </a:spcBef>
              <a:spcAft>
                <a:spcPts val="300"/>
              </a:spcAft>
              <a:buSzPct val="75000"/>
              <a:buFont typeface="Source Sans Pro" panose="020B0503030403020204" pitchFamily="34" charset="0"/>
              <a:buChar char="◉"/>
            </a:pPr>
            <a:r>
              <a:rPr lang="en-US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Algorithm choices &amp; Parameter Tuning </a:t>
            </a:r>
          </a:p>
          <a:p>
            <a:pPr marL="1600200" lvl="3" indent="-228600">
              <a:spcBef>
                <a:spcPts val="300"/>
              </a:spcBef>
              <a:spcAft>
                <a:spcPts val="300"/>
              </a:spcAft>
              <a:buSzPct val="75000"/>
              <a:buFont typeface="Source Sans Pro" panose="020B0503030403020204" pitchFamily="34" charset="0"/>
              <a:buChar char="◉"/>
            </a:pPr>
            <a:r>
              <a:rPr lang="en-US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Cross validation</a:t>
            </a:r>
          </a:p>
          <a:p>
            <a:pPr marL="1600200" lvl="3" indent="-228600">
              <a:spcBef>
                <a:spcPts val="300"/>
              </a:spcBef>
              <a:spcAft>
                <a:spcPts val="300"/>
              </a:spcAft>
              <a:buSzPct val="75000"/>
              <a:buFont typeface="Source Sans Pro" panose="020B0503030403020204" pitchFamily="34" charset="0"/>
              <a:buChar char="◉"/>
            </a:pPr>
            <a:endParaRPr lang="en-US" sz="1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AB05533-5CD3-E8E3-209A-2D7E88574A23}"/>
              </a:ext>
            </a:extLst>
          </p:cNvPr>
          <p:cNvGrpSpPr/>
          <p:nvPr/>
        </p:nvGrpSpPr>
        <p:grpSpPr>
          <a:xfrm>
            <a:off x="7419363" y="1539329"/>
            <a:ext cx="4194642" cy="3846403"/>
            <a:chOff x="6618767" y="1354770"/>
            <a:chExt cx="4194642" cy="3846403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469A4140-6282-2D51-D292-5BA82ACBCD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2F2F2"/>
                </a:clrFrom>
                <a:clrTo>
                  <a:srgbClr val="F2F2F2">
                    <a:alpha val="0"/>
                  </a:srgbClr>
                </a:clrTo>
              </a:clrChange>
            </a:blip>
            <a:srcRect l="25017" t="8619" r="19360" b="20004"/>
            <a:stretch/>
          </p:blipFill>
          <p:spPr>
            <a:xfrm>
              <a:off x="6673442" y="1354770"/>
              <a:ext cx="4018327" cy="3846403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60DF989-7469-C10E-3663-461FB2C24F46}"/>
                </a:ext>
              </a:extLst>
            </p:cNvPr>
            <p:cNvSpPr/>
            <p:nvPr/>
          </p:nvSpPr>
          <p:spPr>
            <a:xfrm>
              <a:off x="6618767" y="4311730"/>
              <a:ext cx="1220745" cy="8894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0064A77-9138-362E-C214-3E3A4DFFA6E0}"/>
                </a:ext>
              </a:extLst>
            </p:cNvPr>
            <p:cNvSpPr/>
            <p:nvPr/>
          </p:nvSpPr>
          <p:spPr>
            <a:xfrm>
              <a:off x="10057934" y="2417888"/>
              <a:ext cx="755475" cy="18938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4600AD6C-6BC2-F08B-0C09-70A22165AB51}"/>
              </a:ext>
            </a:extLst>
          </p:cNvPr>
          <p:cNvSpPr/>
          <p:nvPr/>
        </p:nvSpPr>
        <p:spPr>
          <a:xfrm>
            <a:off x="7436851" y="1515413"/>
            <a:ext cx="3460458" cy="2593288"/>
          </a:xfrm>
          <a:prstGeom prst="rect">
            <a:avLst/>
          </a:prstGeom>
          <a:noFill/>
          <a:ln>
            <a:solidFill>
              <a:srgbClr val="48D4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9D681BD-D9D7-C1B8-F147-B39CEE134BA0}"/>
              </a:ext>
            </a:extLst>
          </p:cNvPr>
          <p:cNvSpPr txBox="1"/>
          <p:nvPr/>
        </p:nvSpPr>
        <p:spPr>
          <a:xfrm>
            <a:off x="5943600" y="5744007"/>
            <a:ext cx="62833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*- </a:t>
            </a:r>
            <a:r>
              <a:rPr lang="en-US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Data Acquisition &amp; Understanding presented for Business Understanding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0581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100" dirty="0">
                <a:latin typeface="+mn-lt"/>
              </a:rPr>
              <a:t>Case Study – Housing Prices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Copyright © 2022 Divergence Academy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A44F0589-4ADA-4FC9-97B3-1830BC25023A}" type="slidenum">
              <a:rPr lang="en-US" smtClean="0"/>
              <a:pPr/>
              <a:t>3</a:t>
            </a:fld>
            <a:endParaRPr lang="en-US"/>
          </a:p>
        </p:txBody>
      </p:sp>
      <p:cxnSp>
        <p:nvCxnSpPr>
          <p:cNvPr id="252" name="Straight Connector 251">
            <a:extLst>
              <a:ext uri="{FF2B5EF4-FFF2-40B4-BE49-F238E27FC236}">
                <a16:creationId xmlns:a16="http://schemas.microsoft.com/office/drawing/2014/main" id="{2EA9BFF0-766B-448C-87FB-60AD9FFE4ABD}"/>
              </a:ext>
            </a:extLst>
          </p:cNvPr>
          <p:cNvCxnSpPr/>
          <p:nvPr/>
        </p:nvCxnSpPr>
        <p:spPr>
          <a:xfrm>
            <a:off x="820035" y="1175657"/>
            <a:ext cx="1074291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2A7BBDD7-7617-F11A-66BC-4CE81BC697E9}"/>
              </a:ext>
            </a:extLst>
          </p:cNvPr>
          <p:cNvSpPr txBox="1"/>
          <p:nvPr/>
        </p:nvSpPr>
        <p:spPr>
          <a:xfrm>
            <a:off x="324767" y="1097215"/>
            <a:ext cx="9117042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spcBef>
                <a:spcPts val="300"/>
              </a:spcBef>
              <a:spcAft>
                <a:spcPts val="300"/>
              </a:spcAft>
              <a:buSzPct val="75000"/>
            </a:pPr>
            <a:endParaRPr lang="en-US" sz="2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685800" lvl="1" indent="-228600">
              <a:spcBef>
                <a:spcPts val="300"/>
              </a:spcBef>
              <a:spcAft>
                <a:spcPts val="300"/>
              </a:spcAft>
              <a:buSzPct val="75000"/>
              <a:buFont typeface="Source Sans Pro" panose="020B0503030403020204" pitchFamily="34" charset="0"/>
              <a:buChar char="◉"/>
            </a:pPr>
            <a:r>
              <a:rPr lang="en-US" sz="1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Kaggle Dataset</a:t>
            </a:r>
          </a:p>
          <a:p>
            <a:pPr marL="1143000" lvl="2" indent="-228600">
              <a:spcBef>
                <a:spcPts val="300"/>
              </a:spcBef>
              <a:spcAft>
                <a:spcPts val="300"/>
              </a:spcAft>
              <a:buSzPct val="75000"/>
              <a:buFont typeface="Source Sans Pro" panose="020B0503030403020204" pitchFamily="34" charset="0"/>
              <a:buChar char="◉"/>
            </a:pPr>
            <a:r>
              <a:rPr lang="en-US" sz="1400" dirty="0">
                <a:hlinkClick r:id="rId2"/>
              </a:rPr>
              <a:t>https://www.kaggle.com/competitions/house-prices-advanced-regression-techniques</a:t>
            </a:r>
            <a:endParaRPr lang="en-US" sz="1400" dirty="0"/>
          </a:p>
          <a:p>
            <a:pPr marL="1143000" lvl="2" indent="-228600">
              <a:spcBef>
                <a:spcPts val="300"/>
              </a:spcBef>
              <a:spcAft>
                <a:spcPts val="300"/>
              </a:spcAft>
              <a:buSzPct val="75000"/>
              <a:buFont typeface="Source Sans Pro" panose="020B0503030403020204" pitchFamily="34" charset="0"/>
              <a:buChar char="◉"/>
            </a:pPr>
            <a:r>
              <a:rPr lang="en-US" sz="1400" dirty="0"/>
              <a:t>Data Dictionary</a:t>
            </a:r>
          </a:p>
          <a:p>
            <a:pPr marL="1600200" lvl="3" indent="-228600">
              <a:spcBef>
                <a:spcPts val="300"/>
              </a:spcBef>
              <a:spcAft>
                <a:spcPts val="300"/>
              </a:spcAft>
              <a:buSzPct val="75000"/>
              <a:buFont typeface="Source Sans Pro" panose="020B0503030403020204" pitchFamily="34" charset="0"/>
              <a:buChar char="◉"/>
            </a:pPr>
            <a:r>
              <a:rPr lang="en-US" sz="1400" dirty="0"/>
              <a:t>80 columns</a:t>
            </a:r>
          </a:p>
          <a:p>
            <a:pPr marL="1600200" lvl="3" indent="-228600">
              <a:spcBef>
                <a:spcPts val="300"/>
              </a:spcBef>
              <a:spcAft>
                <a:spcPts val="300"/>
              </a:spcAft>
              <a:buSzPct val="75000"/>
              <a:buFont typeface="Source Sans Pro" panose="020B0503030403020204" pitchFamily="34" charset="0"/>
              <a:buChar char="◉"/>
            </a:pPr>
            <a:r>
              <a:rPr lang="en-US" sz="1400" dirty="0"/>
              <a:t>1,460 rows</a:t>
            </a:r>
          </a:p>
          <a:p>
            <a:pPr marL="1143000" lvl="2" indent="-228600">
              <a:spcBef>
                <a:spcPts val="300"/>
              </a:spcBef>
              <a:spcAft>
                <a:spcPts val="300"/>
              </a:spcAft>
              <a:buSzPct val="75000"/>
              <a:buFont typeface="Source Sans Pro" panose="020B0503030403020204" pitchFamily="34" charset="0"/>
              <a:buChar char="◉"/>
            </a:pPr>
            <a:r>
              <a:rPr lang="en-US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All research authored by Temitope during </a:t>
            </a:r>
            <a:br>
              <a:rPr lang="en-US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Divergence Capstone May 17-25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342EC52-1C4F-FB9C-4B61-D88C7B61AF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52"/>
          <a:stretch/>
        </p:blipFill>
        <p:spPr>
          <a:xfrm>
            <a:off x="5320030" y="1897804"/>
            <a:ext cx="4813223" cy="258458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F51B294-7334-3C3B-9FC9-C3E4FCD8331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1996"/>
          <a:stretch/>
        </p:blipFill>
        <p:spPr>
          <a:xfrm>
            <a:off x="838200" y="4506718"/>
            <a:ext cx="7898738" cy="155705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FAE5292-6212-B2B1-2077-2A14DCAE91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62152" y="1290461"/>
            <a:ext cx="3049910" cy="2485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210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100" dirty="0">
                <a:latin typeface="+mn-lt"/>
              </a:rPr>
              <a:t>Initial Work  – Exploratory Data Analysis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Copyright © 2022 Divergence Academy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A44F0589-4ADA-4FC9-97B3-1830BC25023A}" type="slidenum">
              <a:rPr lang="en-US" smtClean="0"/>
              <a:pPr/>
              <a:t>4</a:t>
            </a:fld>
            <a:endParaRPr lang="en-US"/>
          </a:p>
        </p:txBody>
      </p:sp>
      <p:cxnSp>
        <p:nvCxnSpPr>
          <p:cNvPr id="252" name="Straight Connector 251">
            <a:extLst>
              <a:ext uri="{FF2B5EF4-FFF2-40B4-BE49-F238E27FC236}">
                <a16:creationId xmlns:a16="http://schemas.microsoft.com/office/drawing/2014/main" id="{2EA9BFF0-766B-448C-87FB-60AD9FFE4ABD}"/>
              </a:ext>
            </a:extLst>
          </p:cNvPr>
          <p:cNvCxnSpPr/>
          <p:nvPr/>
        </p:nvCxnSpPr>
        <p:spPr>
          <a:xfrm>
            <a:off x="820035" y="1175657"/>
            <a:ext cx="1074291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Table&#10;&#10;Description automatically generated">
            <a:extLst>
              <a:ext uri="{FF2B5EF4-FFF2-40B4-BE49-F238E27FC236}">
                <a16:creationId xmlns:a16="http://schemas.microsoft.com/office/drawing/2014/main" id="{76FB1556-843E-AC2C-BF41-2D277B2874B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7456" y="1250498"/>
            <a:ext cx="1618187" cy="2698580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8F23BAE-F723-E85F-6C20-496989466EE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73" t="978"/>
          <a:stretch/>
        </p:blipFill>
        <p:spPr>
          <a:xfrm>
            <a:off x="7233112" y="1254932"/>
            <a:ext cx="2656704" cy="2694146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124BA24-32C1-A83F-CBBC-D079B35A14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5965" y="3956937"/>
            <a:ext cx="6699677" cy="1953107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3EA3C97-3847-6082-407D-7AEAA7527C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7104" y="1250822"/>
            <a:ext cx="2422965" cy="2694144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2A7BBDD7-7617-F11A-66BC-4CE81BC697E9}"/>
              </a:ext>
            </a:extLst>
          </p:cNvPr>
          <p:cNvSpPr txBox="1"/>
          <p:nvPr/>
        </p:nvSpPr>
        <p:spPr>
          <a:xfrm>
            <a:off x="324767" y="1097215"/>
            <a:ext cx="4353915" cy="50937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spcBef>
                <a:spcPts val="300"/>
              </a:spcBef>
              <a:spcAft>
                <a:spcPts val="300"/>
              </a:spcAft>
              <a:buSzPct val="75000"/>
            </a:pPr>
            <a:endParaRPr lang="en-US" sz="2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685800" lvl="1" indent="-228600">
              <a:spcBef>
                <a:spcPts val="300"/>
              </a:spcBef>
              <a:spcAft>
                <a:spcPts val="300"/>
              </a:spcAft>
              <a:buSzPct val="75000"/>
              <a:buFont typeface="Source Sans Pro" panose="020B0503030403020204" pitchFamily="34" charset="0"/>
              <a:buChar char="◉"/>
            </a:pPr>
            <a:r>
              <a:rPr lang="en-US" sz="1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Data Acquisition &amp; Understanding </a:t>
            </a:r>
          </a:p>
          <a:p>
            <a:pPr marL="1143000" lvl="2" indent="-228600">
              <a:spcBef>
                <a:spcPts val="300"/>
              </a:spcBef>
              <a:spcAft>
                <a:spcPts val="300"/>
              </a:spcAft>
              <a:buSzPct val="75000"/>
              <a:buFont typeface="Source Sans Pro" panose="020B0503030403020204" pitchFamily="34" charset="0"/>
              <a:buChar char="◉"/>
            </a:pPr>
            <a:r>
              <a:rPr lang="en-US" sz="1400" dirty="0"/>
              <a:t>Data Sources </a:t>
            </a:r>
          </a:p>
          <a:p>
            <a:pPr marL="1143000" lvl="2" indent="-228600">
              <a:spcBef>
                <a:spcPts val="300"/>
              </a:spcBef>
              <a:spcAft>
                <a:spcPts val="300"/>
              </a:spcAft>
              <a:buSzPct val="75000"/>
              <a:buFont typeface="Source Sans Pro" panose="020B0503030403020204" pitchFamily="34" charset="0"/>
              <a:buChar char="◉"/>
            </a:pPr>
            <a:r>
              <a:rPr lang="en-US" sz="1400" dirty="0"/>
              <a:t>Data Dictionary</a:t>
            </a:r>
          </a:p>
          <a:p>
            <a:pPr marL="1143000" lvl="2" indent="-228600">
              <a:spcBef>
                <a:spcPts val="300"/>
              </a:spcBef>
              <a:spcAft>
                <a:spcPts val="300"/>
              </a:spcAft>
              <a:buSzPct val="75000"/>
              <a:buFont typeface="Source Sans Pro" panose="020B0503030403020204" pitchFamily="34" charset="0"/>
              <a:buChar char="◉"/>
            </a:pPr>
            <a:r>
              <a:rPr lang="en-US" sz="1400" dirty="0"/>
              <a:t>Profile of data relevant to highlights </a:t>
            </a:r>
          </a:p>
          <a:p>
            <a:pPr marL="1143000" lvl="2" indent="-228600">
              <a:spcBef>
                <a:spcPts val="300"/>
              </a:spcBef>
              <a:spcAft>
                <a:spcPts val="300"/>
              </a:spcAft>
              <a:buSzPct val="75000"/>
              <a:buFont typeface="Source Sans Pro" panose="020B0503030403020204" pitchFamily="34" charset="0"/>
              <a:buChar char="◉"/>
            </a:pPr>
            <a:r>
              <a:rPr lang="en-US" sz="1400" dirty="0"/>
              <a:t>Preliminary analysis  </a:t>
            </a:r>
          </a:p>
          <a:p>
            <a:pPr marL="1143000" lvl="2" indent="-228600">
              <a:spcBef>
                <a:spcPts val="300"/>
              </a:spcBef>
              <a:spcAft>
                <a:spcPts val="300"/>
              </a:spcAft>
              <a:buSzPct val="75000"/>
              <a:buFont typeface="Source Sans Pro" panose="020B0503030403020204" pitchFamily="34" charset="0"/>
              <a:buChar char="◉"/>
            </a:pPr>
            <a:r>
              <a:rPr lang="en-US" sz="1400" dirty="0"/>
              <a:t>Bivariate analysis</a:t>
            </a:r>
          </a:p>
          <a:p>
            <a:pPr marL="1600200" lvl="3" indent="-228600">
              <a:spcBef>
                <a:spcPts val="300"/>
              </a:spcBef>
              <a:spcAft>
                <a:spcPts val="300"/>
              </a:spcAft>
              <a:buSzPct val="75000"/>
              <a:buFont typeface="Source Sans Pro" panose="020B0503030403020204" pitchFamily="34" charset="0"/>
              <a:buChar char="◉"/>
            </a:pPr>
            <a:r>
              <a:rPr lang="en-US" sz="1400" dirty="0"/>
              <a:t>Scatter plots</a:t>
            </a:r>
          </a:p>
          <a:p>
            <a:pPr marL="1600200" lvl="3" indent="-228600">
              <a:spcBef>
                <a:spcPts val="300"/>
              </a:spcBef>
              <a:spcAft>
                <a:spcPts val="300"/>
              </a:spcAft>
              <a:buSzPct val="75000"/>
              <a:buFont typeface="Source Sans Pro" panose="020B0503030403020204" pitchFamily="34" charset="0"/>
              <a:buChar char="◉"/>
            </a:pPr>
            <a:r>
              <a:rPr lang="en-US" sz="1400" dirty="0"/>
              <a:t>Column charts </a:t>
            </a:r>
          </a:p>
          <a:p>
            <a:pPr marL="1600200" lvl="3" indent="-228600">
              <a:spcBef>
                <a:spcPts val="300"/>
              </a:spcBef>
              <a:spcAft>
                <a:spcPts val="300"/>
              </a:spcAft>
              <a:buSzPct val="75000"/>
              <a:buFont typeface="Source Sans Pro" panose="020B0503030403020204" pitchFamily="34" charset="0"/>
              <a:buChar char="◉"/>
            </a:pPr>
            <a:r>
              <a:rPr lang="en-US" sz="1400" dirty="0"/>
              <a:t>Histograms of interest</a:t>
            </a:r>
          </a:p>
          <a:p>
            <a:pPr marL="1143000" lvl="2" indent="-228600">
              <a:spcBef>
                <a:spcPts val="300"/>
              </a:spcBef>
              <a:spcAft>
                <a:spcPts val="300"/>
              </a:spcAft>
              <a:buSzPct val="75000"/>
              <a:buFont typeface="Source Sans Pro" panose="020B0503030403020204" pitchFamily="34" charset="0"/>
              <a:buChar char="◉"/>
            </a:pPr>
            <a:r>
              <a:rPr lang="en-US" sz="1400" dirty="0"/>
              <a:t>Constraints </a:t>
            </a:r>
          </a:p>
          <a:p>
            <a:pPr marL="1600200" lvl="3" indent="-228600">
              <a:spcBef>
                <a:spcPts val="300"/>
              </a:spcBef>
              <a:spcAft>
                <a:spcPts val="300"/>
              </a:spcAft>
              <a:buSzPct val="75000"/>
              <a:buFont typeface="Source Sans Pro" panose="020B0503030403020204" pitchFamily="34" charset="0"/>
              <a:buChar char="◉"/>
            </a:pPr>
            <a:r>
              <a:rPr lang="en-US" sz="1400" dirty="0"/>
              <a:t>Bad data encountered </a:t>
            </a:r>
          </a:p>
          <a:p>
            <a:pPr marL="2057400" lvl="4" indent="-228600">
              <a:spcBef>
                <a:spcPts val="300"/>
              </a:spcBef>
              <a:spcAft>
                <a:spcPts val="300"/>
              </a:spcAft>
              <a:buSzPct val="75000"/>
              <a:buFont typeface="Source Sans Pro" panose="020B0503030403020204" pitchFamily="34" charset="0"/>
              <a:buChar char="◉"/>
            </a:pPr>
            <a:r>
              <a:rPr lang="en-US" sz="1400" dirty="0"/>
              <a:t>Join mismatches </a:t>
            </a:r>
          </a:p>
          <a:p>
            <a:pPr marL="1600200" lvl="3" indent="-228600">
              <a:spcBef>
                <a:spcPts val="300"/>
              </a:spcBef>
              <a:spcAft>
                <a:spcPts val="300"/>
              </a:spcAft>
              <a:buSzPct val="75000"/>
              <a:buFont typeface="Source Sans Pro" panose="020B0503030403020204" pitchFamily="34" charset="0"/>
              <a:buChar char="◉"/>
            </a:pPr>
            <a:r>
              <a:rPr lang="en-US" sz="1400" dirty="0"/>
              <a:t>Outlier Analysis</a:t>
            </a:r>
          </a:p>
          <a:p>
            <a:pPr marL="2057400" lvl="4" indent="-228600">
              <a:spcBef>
                <a:spcPts val="300"/>
              </a:spcBef>
              <a:spcAft>
                <a:spcPts val="300"/>
              </a:spcAft>
              <a:buSzPct val="75000"/>
              <a:buFont typeface="Source Sans Pro" panose="020B0503030403020204" pitchFamily="34" charset="0"/>
              <a:buChar char="◉"/>
            </a:pPr>
            <a:r>
              <a:rPr lang="en-US" sz="1400" dirty="0"/>
              <a:t>Outliers found </a:t>
            </a:r>
          </a:p>
          <a:p>
            <a:pPr marL="1600200" lvl="3" indent="-228600">
              <a:spcBef>
                <a:spcPts val="300"/>
              </a:spcBef>
              <a:spcAft>
                <a:spcPts val="300"/>
              </a:spcAft>
              <a:buSzPct val="75000"/>
              <a:buFont typeface="Source Sans Pro" panose="020B0503030403020204" pitchFamily="34" charset="0"/>
              <a:buChar char="◉"/>
            </a:pPr>
            <a:r>
              <a:rPr lang="en-US" sz="1400" dirty="0"/>
              <a:t>Outlier Remediation </a:t>
            </a:r>
          </a:p>
          <a:p>
            <a:pPr marL="2057400" lvl="4" indent="-228600">
              <a:spcBef>
                <a:spcPts val="300"/>
              </a:spcBef>
              <a:spcAft>
                <a:spcPts val="300"/>
              </a:spcAft>
              <a:buSzPct val="75000"/>
              <a:buFont typeface="Source Sans Pro" panose="020B0503030403020204" pitchFamily="34" charset="0"/>
              <a:buChar char="◉"/>
            </a:pPr>
            <a:r>
              <a:rPr lang="en-US" sz="1400" dirty="0"/>
              <a:t>Cap/Filter/Transform </a:t>
            </a:r>
          </a:p>
          <a:p>
            <a:pPr marL="1143000" lvl="2" indent="-228600">
              <a:spcBef>
                <a:spcPts val="300"/>
              </a:spcBef>
              <a:spcAft>
                <a:spcPts val="300"/>
              </a:spcAft>
              <a:buSzPct val="75000"/>
              <a:buFont typeface="Source Sans Pro" panose="020B0503030403020204" pitchFamily="34" charset="0"/>
              <a:buChar char="◉"/>
            </a:pPr>
            <a:r>
              <a:rPr lang="en-US" sz="1400" dirty="0"/>
              <a:t>Any other BI insights </a:t>
            </a:r>
            <a:endParaRPr lang="en-US" sz="1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5032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>
                <a:latin typeface="+mn-lt"/>
              </a:rPr>
              <a:t>Phase 1: Initial Work – Baseline Linear Regression</a:t>
            </a:r>
            <a:endParaRPr lang="en-US" sz="3100" dirty="0">
              <a:latin typeface="+mn-lt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407115" y="6200450"/>
            <a:ext cx="4260129" cy="207581"/>
          </a:xfrm>
        </p:spPr>
        <p:txBody>
          <a:bodyPr/>
          <a:lstStyle/>
          <a:p>
            <a:r>
              <a:rPr lang="en-US" dirty="0"/>
              <a:t>Copyright © 2022 Divergence Academy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A44F0589-4ADA-4FC9-97B3-1830BC25023A}" type="slidenum">
              <a:rPr lang="en-US" smtClean="0"/>
              <a:pPr/>
              <a:t>5</a:t>
            </a:fld>
            <a:endParaRPr lang="en-US"/>
          </a:p>
        </p:txBody>
      </p:sp>
      <p:cxnSp>
        <p:nvCxnSpPr>
          <p:cNvPr id="252" name="Straight Connector 251">
            <a:extLst>
              <a:ext uri="{FF2B5EF4-FFF2-40B4-BE49-F238E27FC236}">
                <a16:creationId xmlns:a16="http://schemas.microsoft.com/office/drawing/2014/main" id="{2EA9BFF0-766B-448C-87FB-60AD9FFE4ABD}"/>
              </a:ext>
            </a:extLst>
          </p:cNvPr>
          <p:cNvCxnSpPr/>
          <p:nvPr/>
        </p:nvCxnSpPr>
        <p:spPr>
          <a:xfrm>
            <a:off x="820035" y="1175657"/>
            <a:ext cx="1074291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2570070F-D472-789C-215A-5913ADB4F7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5185" y="1254101"/>
            <a:ext cx="6307760" cy="487153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02F9030-B327-24C8-2575-BA10B39CDF18}"/>
              </a:ext>
            </a:extLst>
          </p:cNvPr>
          <p:cNvSpPr txBox="1"/>
          <p:nvPr/>
        </p:nvSpPr>
        <p:spPr>
          <a:xfrm>
            <a:off x="137584" y="1316476"/>
            <a:ext cx="5010149" cy="19851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85800" lvl="1" indent="-228600">
              <a:spcBef>
                <a:spcPts val="300"/>
              </a:spcBef>
              <a:spcAft>
                <a:spcPts val="300"/>
              </a:spcAft>
              <a:buSzPct val="75000"/>
              <a:buFont typeface="Source Sans Pro" panose="020B0503030403020204" pitchFamily="34" charset="0"/>
              <a:buChar char="◉"/>
            </a:pPr>
            <a:r>
              <a:rPr lang="en-US" sz="1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Business Understanding</a:t>
            </a:r>
          </a:p>
          <a:p>
            <a:pPr marL="1143000" lvl="2" indent="-228600">
              <a:spcBef>
                <a:spcPts val="300"/>
              </a:spcBef>
              <a:spcAft>
                <a:spcPts val="300"/>
              </a:spcAft>
              <a:buSzPct val="75000"/>
              <a:buFont typeface="Source Sans Pro" panose="020B0503030403020204" pitchFamily="34" charset="0"/>
              <a:buChar char="◉"/>
            </a:pPr>
            <a:r>
              <a:rPr lang="en-US" sz="1400" dirty="0"/>
              <a:t>Metric and Rationale</a:t>
            </a:r>
          </a:p>
          <a:p>
            <a:pPr marL="1600200" lvl="3" indent="-228600">
              <a:spcBef>
                <a:spcPts val="300"/>
              </a:spcBef>
              <a:spcAft>
                <a:spcPts val="300"/>
              </a:spcAft>
              <a:buSzPct val="75000"/>
              <a:buFont typeface="Source Sans Pro" panose="020B0503030403020204" pitchFamily="34" charset="0"/>
              <a:buChar char="◉"/>
            </a:pPr>
            <a:r>
              <a:rPr lang="en-US" sz="1400" dirty="0"/>
              <a:t>Mean Absolute Error – no penalty, no translation </a:t>
            </a:r>
          </a:p>
          <a:p>
            <a:pPr marL="685800" lvl="1" indent="-228600">
              <a:spcBef>
                <a:spcPts val="300"/>
              </a:spcBef>
              <a:spcAft>
                <a:spcPts val="300"/>
              </a:spcAft>
              <a:buSzPct val="75000"/>
              <a:buFont typeface="Source Sans Pro" panose="020B0503030403020204" pitchFamily="34" charset="0"/>
              <a:buChar char="◉"/>
            </a:pPr>
            <a:r>
              <a:rPr lang="en-US" sz="1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Modeling Phases</a:t>
            </a:r>
          </a:p>
          <a:p>
            <a:pPr marL="1143000" lvl="2" indent="-228600">
              <a:spcBef>
                <a:spcPts val="300"/>
              </a:spcBef>
              <a:spcAft>
                <a:spcPts val="300"/>
              </a:spcAft>
              <a:buSzPct val="75000"/>
              <a:buFont typeface="Source Sans Pro" panose="020B0503030403020204" pitchFamily="34" charset="0"/>
              <a:buChar char="◉"/>
            </a:pPr>
            <a:r>
              <a:rPr lang="en-US" sz="1400" u="sng" dirty="0">
                <a:solidFill>
                  <a:schemeClr val="tx1">
                    <a:lumMod val="95000"/>
                    <a:lumOff val="5000"/>
                  </a:schemeClr>
                </a:solidFill>
              </a:rPr>
              <a:t>Diagnostic </a:t>
            </a:r>
            <a:r>
              <a:rPr lang="en-US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- Features removed if applicable </a:t>
            </a:r>
          </a:p>
          <a:p>
            <a:pPr marL="1600200" lvl="3" indent="-228600">
              <a:spcBef>
                <a:spcPts val="300"/>
              </a:spcBef>
              <a:spcAft>
                <a:spcPts val="300"/>
              </a:spcAft>
              <a:buSzPct val="75000"/>
              <a:buFont typeface="Source Sans Pro" panose="020B0503030403020204" pitchFamily="34" charset="0"/>
              <a:buChar char="◉"/>
            </a:pPr>
            <a:r>
              <a:rPr lang="en-US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Baseline of performance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E9C48CF-3C23-C23A-573F-FC10E38697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054" y="3322036"/>
            <a:ext cx="4733100" cy="2742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087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>
                <a:latin typeface="+mn-lt"/>
              </a:rPr>
              <a:t>Phase 2: Diagnostic – Raw Feature Bakeoff Round 1</a:t>
            </a:r>
            <a:endParaRPr lang="en-US" sz="3100" dirty="0">
              <a:latin typeface="+mn-lt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Copyright © 2022 Divergence Academy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A44F0589-4ADA-4FC9-97B3-1830BC25023A}" type="slidenum">
              <a:rPr lang="en-US" smtClean="0"/>
              <a:pPr/>
              <a:t>6</a:t>
            </a:fld>
            <a:endParaRPr lang="en-US"/>
          </a:p>
        </p:txBody>
      </p:sp>
      <p:cxnSp>
        <p:nvCxnSpPr>
          <p:cNvPr id="252" name="Straight Connector 251">
            <a:extLst>
              <a:ext uri="{FF2B5EF4-FFF2-40B4-BE49-F238E27FC236}">
                <a16:creationId xmlns:a16="http://schemas.microsoft.com/office/drawing/2014/main" id="{2EA9BFF0-766B-448C-87FB-60AD9FFE4ABD}"/>
              </a:ext>
            </a:extLst>
          </p:cNvPr>
          <p:cNvCxnSpPr/>
          <p:nvPr/>
        </p:nvCxnSpPr>
        <p:spPr>
          <a:xfrm>
            <a:off x="820035" y="1175657"/>
            <a:ext cx="1074291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947AA988-F9D3-FD36-B489-5089ADCD9D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9097" y="1322137"/>
            <a:ext cx="8603848" cy="4940379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E2A23561-6ABB-01FE-8B2A-6E680586450E}"/>
              </a:ext>
            </a:extLst>
          </p:cNvPr>
          <p:cNvSpPr/>
          <p:nvPr/>
        </p:nvSpPr>
        <p:spPr>
          <a:xfrm>
            <a:off x="8443519" y="1315657"/>
            <a:ext cx="3119426" cy="1228576"/>
          </a:xfrm>
          <a:prstGeom prst="rect">
            <a:avLst/>
          </a:prstGeom>
          <a:noFill/>
          <a:ln>
            <a:solidFill>
              <a:srgbClr val="48D4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4257654-7BC7-A1AD-82EE-9DEF94EC8FC0}"/>
              </a:ext>
            </a:extLst>
          </p:cNvPr>
          <p:cNvSpPr txBox="1"/>
          <p:nvPr/>
        </p:nvSpPr>
        <p:spPr>
          <a:xfrm>
            <a:off x="342900" y="1322136"/>
            <a:ext cx="2518833" cy="44473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85800" lvl="1" indent="-228600">
              <a:spcBef>
                <a:spcPts val="300"/>
              </a:spcBef>
              <a:spcAft>
                <a:spcPts val="300"/>
              </a:spcAft>
              <a:buSzPct val="75000"/>
              <a:buFont typeface="Source Sans Pro" panose="020B0503030403020204" pitchFamily="34" charset="0"/>
              <a:buChar char="◉"/>
            </a:pPr>
            <a:r>
              <a:rPr lang="en-US" sz="1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Minimally Viable Workflow</a:t>
            </a:r>
          </a:p>
          <a:p>
            <a:pPr marL="1143000" lvl="2" indent="-228600">
              <a:spcBef>
                <a:spcPts val="300"/>
              </a:spcBef>
              <a:spcAft>
                <a:spcPts val="300"/>
              </a:spcAft>
              <a:buSzPct val="75000"/>
              <a:buFont typeface="Source Sans Pro" panose="020B0503030403020204" pitchFamily="34" charset="0"/>
              <a:buChar char="◉"/>
            </a:pPr>
            <a:r>
              <a:rPr lang="en-US" sz="1400" dirty="0"/>
              <a:t>Metric and Rationale </a:t>
            </a:r>
          </a:p>
          <a:p>
            <a:pPr marL="1143000" lvl="2" indent="-228600">
              <a:spcBef>
                <a:spcPts val="300"/>
              </a:spcBef>
              <a:spcAft>
                <a:spcPts val="300"/>
              </a:spcAft>
              <a:buSzPct val="75000"/>
              <a:buFont typeface="Source Sans Pro" panose="020B0503030403020204" pitchFamily="34" charset="0"/>
              <a:buChar char="◉"/>
            </a:pPr>
            <a:r>
              <a:rPr lang="en-US" sz="1400" dirty="0"/>
              <a:t>Import Data</a:t>
            </a:r>
          </a:p>
          <a:p>
            <a:pPr marL="1143000" lvl="2" indent="-228600">
              <a:spcBef>
                <a:spcPts val="300"/>
              </a:spcBef>
              <a:spcAft>
                <a:spcPts val="300"/>
              </a:spcAft>
              <a:buSzPct val="75000"/>
              <a:buFont typeface="Source Sans Pro" panose="020B0503030403020204" pitchFamily="34" charset="0"/>
              <a:buChar char="◉"/>
            </a:pPr>
            <a:r>
              <a:rPr lang="en-US" sz="1400" dirty="0"/>
              <a:t>Clean Missing Data</a:t>
            </a:r>
          </a:p>
          <a:p>
            <a:pPr marL="1143000" lvl="2" indent="-228600">
              <a:spcBef>
                <a:spcPts val="300"/>
              </a:spcBef>
              <a:spcAft>
                <a:spcPts val="300"/>
              </a:spcAft>
              <a:buSzPct val="75000"/>
              <a:buFont typeface="Source Sans Pro" panose="020B0503030403020204" pitchFamily="34" charset="0"/>
              <a:buChar char="◉"/>
            </a:pPr>
            <a:r>
              <a:rPr lang="en-US" sz="1400" dirty="0"/>
              <a:t>Split Data</a:t>
            </a:r>
          </a:p>
          <a:p>
            <a:pPr marL="1143000" lvl="2" indent="-228600">
              <a:spcBef>
                <a:spcPts val="300"/>
              </a:spcBef>
              <a:spcAft>
                <a:spcPts val="300"/>
              </a:spcAft>
              <a:buSzPct val="75000"/>
              <a:buFont typeface="Source Sans Pro" panose="020B0503030403020204" pitchFamily="34" charset="0"/>
              <a:buChar char="◉"/>
            </a:pPr>
            <a:r>
              <a:rPr lang="en-US" sz="1400" dirty="0"/>
              <a:t>Choose Algorithm</a:t>
            </a:r>
          </a:p>
          <a:p>
            <a:pPr marL="1143000" lvl="2" indent="-228600">
              <a:spcBef>
                <a:spcPts val="300"/>
              </a:spcBef>
              <a:spcAft>
                <a:spcPts val="300"/>
              </a:spcAft>
              <a:buSzPct val="75000"/>
              <a:buFont typeface="Source Sans Pro" panose="020B0503030403020204" pitchFamily="34" charset="0"/>
              <a:buChar char="◉"/>
            </a:pPr>
            <a:r>
              <a:rPr lang="en-US" sz="1400" dirty="0"/>
              <a:t>Train Model</a:t>
            </a:r>
          </a:p>
          <a:p>
            <a:pPr marL="1143000" lvl="2" indent="-228600">
              <a:spcBef>
                <a:spcPts val="300"/>
              </a:spcBef>
              <a:spcAft>
                <a:spcPts val="300"/>
              </a:spcAft>
              <a:buSzPct val="75000"/>
              <a:buFont typeface="Source Sans Pro" panose="020B0503030403020204" pitchFamily="34" charset="0"/>
              <a:buChar char="◉"/>
            </a:pPr>
            <a:r>
              <a:rPr lang="en-US" sz="1400" dirty="0"/>
              <a:t>Score Model</a:t>
            </a:r>
          </a:p>
          <a:p>
            <a:pPr marL="1143000" lvl="2" indent="-228600">
              <a:spcBef>
                <a:spcPts val="300"/>
              </a:spcBef>
              <a:spcAft>
                <a:spcPts val="300"/>
              </a:spcAft>
              <a:buSzPct val="75000"/>
              <a:buFont typeface="Source Sans Pro" panose="020B0503030403020204" pitchFamily="34" charset="0"/>
              <a:buChar char="◉"/>
            </a:pPr>
            <a:r>
              <a:rPr lang="en-US" sz="1400" dirty="0"/>
              <a:t>Evaluate Model</a:t>
            </a:r>
          </a:p>
          <a:p>
            <a:pPr marL="685800" lvl="1" indent="-228600">
              <a:spcBef>
                <a:spcPts val="300"/>
              </a:spcBef>
              <a:spcAft>
                <a:spcPts val="300"/>
              </a:spcAft>
              <a:buSzPct val="75000"/>
              <a:buFont typeface="Source Sans Pro" panose="020B0503030403020204" pitchFamily="34" charset="0"/>
              <a:buChar char="◉"/>
            </a:pPr>
            <a:r>
              <a:rPr lang="en-US" sz="1400" b="1" dirty="0"/>
              <a:t>Took best 2 of 4 algorithms for next round of modeling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B129ED5-3E32-A3EF-55C7-7C5649D3E13D}"/>
              </a:ext>
            </a:extLst>
          </p:cNvPr>
          <p:cNvSpPr/>
          <p:nvPr/>
        </p:nvSpPr>
        <p:spPr>
          <a:xfrm>
            <a:off x="2970835" y="1315656"/>
            <a:ext cx="2261565" cy="1228577"/>
          </a:xfrm>
          <a:prstGeom prst="rect">
            <a:avLst/>
          </a:prstGeom>
          <a:noFill/>
          <a:ln>
            <a:solidFill>
              <a:srgbClr val="48D4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4920A24-A8F4-CE8C-ACBB-EBD9B754E44E}"/>
              </a:ext>
            </a:extLst>
          </p:cNvPr>
          <p:cNvSpPr txBox="1"/>
          <p:nvPr/>
        </p:nvSpPr>
        <p:spPr>
          <a:xfrm>
            <a:off x="8477581" y="1322136"/>
            <a:ext cx="291431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Secondary Experiment</a:t>
            </a:r>
            <a:endParaRPr lang="en-US" sz="12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6E1F2B6-8191-861C-EFE7-5743E7AFFE42}"/>
              </a:ext>
            </a:extLst>
          </p:cNvPr>
          <p:cNvSpPr txBox="1"/>
          <p:nvPr/>
        </p:nvSpPr>
        <p:spPr>
          <a:xfrm>
            <a:off x="3088548" y="1315655"/>
            <a:ext cx="291431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Core Experiment 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973602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0B1F8FF7-3883-3AEE-3647-9C1F3A67A9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5136" y="1315656"/>
            <a:ext cx="8637809" cy="49165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>
                <a:latin typeface="+mn-lt"/>
              </a:rPr>
              <a:t>Phase 3: Diagnostic – Raw Feature Bakeoff Round 2</a:t>
            </a:r>
            <a:endParaRPr lang="en-US" sz="3100" dirty="0">
              <a:latin typeface="+mn-lt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Copyright © 2022 Divergence Academy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A44F0589-4ADA-4FC9-97B3-1830BC25023A}" type="slidenum">
              <a:rPr lang="en-US" smtClean="0"/>
              <a:pPr/>
              <a:t>7</a:t>
            </a:fld>
            <a:endParaRPr lang="en-US"/>
          </a:p>
        </p:txBody>
      </p:sp>
      <p:cxnSp>
        <p:nvCxnSpPr>
          <p:cNvPr id="252" name="Straight Connector 251">
            <a:extLst>
              <a:ext uri="{FF2B5EF4-FFF2-40B4-BE49-F238E27FC236}">
                <a16:creationId xmlns:a16="http://schemas.microsoft.com/office/drawing/2014/main" id="{2EA9BFF0-766B-448C-87FB-60AD9FFE4ABD}"/>
              </a:ext>
            </a:extLst>
          </p:cNvPr>
          <p:cNvCxnSpPr/>
          <p:nvPr/>
        </p:nvCxnSpPr>
        <p:spPr>
          <a:xfrm>
            <a:off x="820035" y="1175657"/>
            <a:ext cx="1074291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E2A23561-6ABB-01FE-8B2A-6E680586450E}"/>
              </a:ext>
            </a:extLst>
          </p:cNvPr>
          <p:cNvSpPr/>
          <p:nvPr/>
        </p:nvSpPr>
        <p:spPr>
          <a:xfrm>
            <a:off x="2970835" y="1315656"/>
            <a:ext cx="5388794" cy="4943906"/>
          </a:xfrm>
          <a:prstGeom prst="rect">
            <a:avLst/>
          </a:prstGeom>
          <a:noFill/>
          <a:ln>
            <a:solidFill>
              <a:srgbClr val="48D4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4257654-7BC7-A1AD-82EE-9DEF94EC8FC0}"/>
              </a:ext>
            </a:extLst>
          </p:cNvPr>
          <p:cNvSpPr txBox="1"/>
          <p:nvPr/>
        </p:nvSpPr>
        <p:spPr>
          <a:xfrm>
            <a:off x="342900" y="1322136"/>
            <a:ext cx="2518833" cy="26161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85800" lvl="1" indent="-228600">
              <a:spcBef>
                <a:spcPts val="300"/>
              </a:spcBef>
              <a:spcAft>
                <a:spcPts val="300"/>
              </a:spcAft>
              <a:buSzPct val="75000"/>
              <a:buFont typeface="Source Sans Pro" panose="020B0503030403020204" pitchFamily="34" charset="0"/>
              <a:buChar char="◉"/>
            </a:pPr>
            <a:r>
              <a:rPr lang="en-US" sz="1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Repeat of Experiment</a:t>
            </a:r>
          </a:p>
          <a:p>
            <a:pPr marL="1143000" lvl="2" indent="-228600">
              <a:spcBef>
                <a:spcPts val="300"/>
              </a:spcBef>
              <a:spcAft>
                <a:spcPts val="300"/>
              </a:spcAft>
              <a:buSzPct val="75000"/>
              <a:buFont typeface="Source Sans Pro" panose="020B0503030403020204" pitchFamily="34" charset="0"/>
              <a:buChar char="◉"/>
            </a:pPr>
            <a:r>
              <a:rPr lang="en-US" sz="1400" dirty="0"/>
              <a:t>Same seed for Split so “apples to apples” comparison</a:t>
            </a:r>
          </a:p>
          <a:p>
            <a:pPr marL="1143000" lvl="2" indent="-228600">
              <a:spcBef>
                <a:spcPts val="300"/>
              </a:spcBef>
              <a:spcAft>
                <a:spcPts val="300"/>
              </a:spcAft>
              <a:buSzPct val="75000"/>
              <a:buFont typeface="Source Sans Pro" panose="020B0503030403020204" pitchFamily="34" charset="0"/>
              <a:buChar char="◉"/>
            </a:pPr>
            <a:r>
              <a:rPr lang="en-US" sz="1400" dirty="0"/>
              <a:t>Only change from previous run is other algorithms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3F1B715-4F3F-BC33-7287-7E9D25868236}"/>
              </a:ext>
            </a:extLst>
          </p:cNvPr>
          <p:cNvSpPr/>
          <p:nvPr/>
        </p:nvSpPr>
        <p:spPr>
          <a:xfrm>
            <a:off x="9301380" y="1624690"/>
            <a:ext cx="2261565" cy="1228577"/>
          </a:xfrm>
          <a:prstGeom prst="rect">
            <a:avLst/>
          </a:prstGeom>
          <a:noFill/>
          <a:ln>
            <a:solidFill>
              <a:srgbClr val="48D4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5EE8AB2-A8A4-F614-DE95-A1C1A8C9F10E}"/>
              </a:ext>
            </a:extLst>
          </p:cNvPr>
          <p:cNvSpPr txBox="1"/>
          <p:nvPr/>
        </p:nvSpPr>
        <p:spPr>
          <a:xfrm>
            <a:off x="8477581" y="1322136"/>
            <a:ext cx="291431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Secondary Experiment</a:t>
            </a:r>
            <a:endParaRPr lang="en-US" sz="12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D110C0A-49A8-F261-197B-DB0946549734}"/>
              </a:ext>
            </a:extLst>
          </p:cNvPr>
          <p:cNvSpPr txBox="1"/>
          <p:nvPr/>
        </p:nvSpPr>
        <p:spPr>
          <a:xfrm>
            <a:off x="3088548" y="1315655"/>
            <a:ext cx="291431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Core Experiment 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676553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09151DFB-9D77-7D72-3AC9-F895A6C27FB4}"/>
              </a:ext>
            </a:extLst>
          </p:cNvPr>
          <p:cNvSpPr/>
          <p:nvPr/>
        </p:nvSpPr>
        <p:spPr>
          <a:xfrm>
            <a:off x="2959097" y="1304209"/>
            <a:ext cx="8666906" cy="4916589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>
                <a:latin typeface="+mn-lt"/>
              </a:rPr>
              <a:t>Phase 4&amp;5: Pre-residual – Normalization Variation Part 1</a:t>
            </a:r>
            <a:endParaRPr lang="en-US" sz="3100" dirty="0">
              <a:latin typeface="+mn-lt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Copyright © 2022 Divergence Academy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A44F0589-4ADA-4FC9-97B3-1830BC25023A}" type="slidenum">
              <a:rPr lang="en-US" smtClean="0"/>
              <a:pPr/>
              <a:t>8</a:t>
            </a:fld>
            <a:endParaRPr lang="en-US"/>
          </a:p>
        </p:txBody>
      </p:sp>
      <p:cxnSp>
        <p:nvCxnSpPr>
          <p:cNvPr id="252" name="Straight Connector 251">
            <a:extLst>
              <a:ext uri="{FF2B5EF4-FFF2-40B4-BE49-F238E27FC236}">
                <a16:creationId xmlns:a16="http://schemas.microsoft.com/office/drawing/2014/main" id="{2EA9BFF0-766B-448C-87FB-60AD9FFE4ABD}"/>
              </a:ext>
            </a:extLst>
          </p:cNvPr>
          <p:cNvCxnSpPr/>
          <p:nvPr/>
        </p:nvCxnSpPr>
        <p:spPr>
          <a:xfrm>
            <a:off x="820035" y="1175657"/>
            <a:ext cx="1074291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A4257654-7BC7-A1AD-82EE-9DEF94EC8FC0}"/>
              </a:ext>
            </a:extLst>
          </p:cNvPr>
          <p:cNvSpPr txBox="1"/>
          <p:nvPr/>
        </p:nvSpPr>
        <p:spPr>
          <a:xfrm>
            <a:off x="342900" y="1322136"/>
            <a:ext cx="2518833" cy="4508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85800" lvl="1" indent="-228600">
              <a:spcBef>
                <a:spcPts val="300"/>
              </a:spcBef>
              <a:spcAft>
                <a:spcPts val="300"/>
              </a:spcAft>
              <a:buSzPct val="75000"/>
              <a:buFont typeface="Source Sans Pro" panose="020B0503030403020204" pitchFamily="34" charset="0"/>
              <a:buChar char="◉"/>
            </a:pPr>
            <a:r>
              <a:rPr lang="en-US" sz="1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Normalize Data</a:t>
            </a:r>
          </a:p>
          <a:p>
            <a:pPr marL="1143000" lvl="2" indent="-228600">
              <a:spcBef>
                <a:spcPts val="300"/>
              </a:spcBef>
              <a:spcAft>
                <a:spcPts val="300"/>
              </a:spcAft>
              <a:buSzPct val="75000"/>
              <a:buFont typeface="Source Sans Pro" panose="020B0503030403020204" pitchFamily="34" charset="0"/>
              <a:buChar char="◉"/>
            </a:pPr>
            <a:r>
              <a:rPr lang="en-US" sz="1400" dirty="0" err="1"/>
              <a:t>Zscore</a:t>
            </a:r>
            <a:br>
              <a:rPr lang="en-US" sz="1400" dirty="0"/>
            </a:br>
            <a:br>
              <a:rPr lang="en-US" sz="1400" dirty="0"/>
            </a:br>
            <a:endParaRPr lang="en-US" sz="1400" dirty="0"/>
          </a:p>
          <a:p>
            <a:pPr marL="1143000" lvl="2" indent="-228600">
              <a:spcBef>
                <a:spcPts val="300"/>
              </a:spcBef>
              <a:spcAft>
                <a:spcPts val="300"/>
              </a:spcAft>
              <a:buSzPct val="75000"/>
              <a:buFont typeface="Source Sans Pro" panose="020B0503030403020204" pitchFamily="34" charset="0"/>
              <a:buChar char="◉"/>
            </a:pPr>
            <a:endParaRPr lang="en-US" sz="1400" dirty="0"/>
          </a:p>
          <a:p>
            <a:pPr marL="1143000" lvl="2" indent="-228600">
              <a:spcBef>
                <a:spcPts val="300"/>
              </a:spcBef>
              <a:spcAft>
                <a:spcPts val="300"/>
              </a:spcAft>
              <a:buSzPct val="75000"/>
              <a:buFont typeface="Source Sans Pro" panose="020B0503030403020204" pitchFamily="34" charset="0"/>
              <a:buChar char="◉"/>
            </a:pPr>
            <a:r>
              <a:rPr lang="en-US" sz="1400" dirty="0" err="1"/>
              <a:t>MinMax</a:t>
            </a:r>
            <a:br>
              <a:rPr lang="en-US" sz="1400" dirty="0"/>
            </a:br>
            <a:endParaRPr lang="en-US" sz="1400" dirty="0"/>
          </a:p>
          <a:p>
            <a:pPr lvl="2">
              <a:spcBef>
                <a:spcPts val="300"/>
              </a:spcBef>
              <a:spcAft>
                <a:spcPts val="300"/>
              </a:spcAft>
              <a:buSzPct val="75000"/>
            </a:pPr>
            <a:br>
              <a:rPr lang="en-US" sz="1400" dirty="0"/>
            </a:br>
            <a:endParaRPr lang="en-US" sz="1400" dirty="0"/>
          </a:p>
          <a:p>
            <a:pPr marL="1143000" lvl="2" indent="-228600">
              <a:spcBef>
                <a:spcPts val="300"/>
              </a:spcBef>
              <a:spcAft>
                <a:spcPts val="300"/>
              </a:spcAft>
              <a:buSzPct val="75000"/>
              <a:buFont typeface="Source Sans Pro" panose="020B0503030403020204" pitchFamily="34" charset="0"/>
              <a:buChar char="◉"/>
            </a:pPr>
            <a:r>
              <a:rPr lang="en-US" sz="1400" dirty="0"/>
              <a:t>Logistic</a:t>
            </a:r>
            <a:br>
              <a:rPr lang="en-US" sz="1400" dirty="0"/>
            </a:br>
            <a:br>
              <a:rPr lang="en-US" sz="1400" dirty="0"/>
            </a:br>
            <a:br>
              <a:rPr lang="en-US" sz="1400" dirty="0"/>
            </a:br>
            <a:endParaRPr lang="en-US" sz="1400" dirty="0"/>
          </a:p>
          <a:p>
            <a:pPr marL="1143000" lvl="2" indent="-228600">
              <a:spcBef>
                <a:spcPts val="300"/>
              </a:spcBef>
              <a:spcAft>
                <a:spcPts val="300"/>
              </a:spcAft>
              <a:buSzPct val="75000"/>
              <a:buFont typeface="Source Sans Pro" panose="020B0503030403020204" pitchFamily="34" charset="0"/>
              <a:buChar char="◉"/>
            </a:pPr>
            <a:r>
              <a:rPr lang="en-US" sz="1400" dirty="0" err="1"/>
              <a:t>LogNormal</a:t>
            </a:r>
            <a:br>
              <a:rPr lang="en-US" sz="1400" dirty="0"/>
            </a:br>
            <a:br>
              <a:rPr lang="en-US" sz="1400" dirty="0"/>
            </a:br>
            <a:br>
              <a:rPr lang="en-US" sz="1400" dirty="0"/>
            </a:br>
            <a:endParaRPr lang="en-US" sz="1400" dirty="0"/>
          </a:p>
          <a:p>
            <a:pPr marL="1143000" lvl="2" indent="-228600">
              <a:spcBef>
                <a:spcPts val="300"/>
              </a:spcBef>
              <a:spcAft>
                <a:spcPts val="300"/>
              </a:spcAft>
              <a:buSzPct val="75000"/>
              <a:buFont typeface="Source Sans Pro" panose="020B0503030403020204" pitchFamily="34" charset="0"/>
              <a:buChar char="◉"/>
            </a:pPr>
            <a:r>
              <a:rPr lang="en-US" sz="1400" dirty="0" err="1"/>
              <a:t>TanH</a:t>
            </a:r>
            <a:endParaRPr lang="en-US" sz="140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FCA9FDE-43BD-A01F-F595-4F40710EA9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7560" y="1322136"/>
            <a:ext cx="8526921" cy="453074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C96F8BC-0301-1E1C-9FAF-48F88A271886}"/>
              </a:ext>
            </a:extLst>
          </p:cNvPr>
          <p:cNvSpPr txBox="1"/>
          <p:nvPr/>
        </p:nvSpPr>
        <p:spPr>
          <a:xfrm>
            <a:off x="7305286" y="2357473"/>
            <a:ext cx="291431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Feature Engineering</a:t>
            </a:r>
            <a:endParaRPr lang="en-US" sz="1200" dirty="0"/>
          </a:p>
        </p:txBody>
      </p:sp>
      <p:pic>
        <p:nvPicPr>
          <p:cNvPr id="1029" name="Picture 5" descr="formula log-normal distribution">
            <a:extLst>
              <a:ext uri="{FF2B5EF4-FFF2-40B4-BE49-F238E27FC236}">
                <a16:creationId xmlns:a16="http://schemas.microsoft.com/office/drawing/2014/main" id="{FCD63972-9E33-807E-F4AA-8C35BDA2DD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497" y="4961245"/>
            <a:ext cx="1946870" cy="321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normalization using the tanh function">
            <a:extLst>
              <a:ext uri="{FF2B5EF4-FFF2-40B4-BE49-F238E27FC236}">
                <a16:creationId xmlns:a16="http://schemas.microsoft.com/office/drawing/2014/main" id="{7BB0B919-245E-74FB-0E55-3AC2DABC82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5751567"/>
            <a:ext cx="2007637" cy="525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D831483F-F3C5-E64C-68F2-4BAF30CF14EE}"/>
              </a:ext>
            </a:extLst>
          </p:cNvPr>
          <p:cNvSpPr txBox="1"/>
          <p:nvPr/>
        </p:nvSpPr>
        <p:spPr>
          <a:xfrm>
            <a:off x="2362200" y="6300272"/>
            <a:ext cx="823806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i="1" dirty="0"/>
              <a:t>https://docs.microsoft.com/en-us/azure/machine-learning/component-reference/normalize-data</a:t>
            </a:r>
          </a:p>
        </p:txBody>
      </p:sp>
      <p:pic>
        <p:nvPicPr>
          <p:cNvPr id="34" name="Picture 2" descr="normalization using z-scores">
            <a:extLst>
              <a:ext uri="{FF2B5EF4-FFF2-40B4-BE49-F238E27FC236}">
                <a16:creationId xmlns:a16="http://schemas.microsoft.com/office/drawing/2014/main" id="{FA54F7F2-C82A-9718-3986-0D546123A8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4316" y="1989842"/>
            <a:ext cx="1461521" cy="549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3" descr="normalization using the min-max function">
            <a:extLst>
              <a:ext uri="{FF2B5EF4-FFF2-40B4-BE49-F238E27FC236}">
                <a16:creationId xmlns:a16="http://schemas.microsoft.com/office/drawing/2014/main" id="{71CB16A3-55E0-5630-6C81-D1F79D3482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917" y="2954740"/>
            <a:ext cx="2054384" cy="549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4" descr="formula for normalization by logistic function">
            <a:extLst>
              <a:ext uri="{FF2B5EF4-FFF2-40B4-BE49-F238E27FC236}">
                <a16:creationId xmlns:a16="http://schemas.microsoft.com/office/drawing/2014/main" id="{D7F7E8C5-0F43-D6EC-E550-368643AB0E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2289" y="4047171"/>
            <a:ext cx="1519444" cy="547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E2A23561-6ABB-01FE-8B2A-6E680586450E}"/>
              </a:ext>
            </a:extLst>
          </p:cNvPr>
          <p:cNvSpPr/>
          <p:nvPr/>
        </p:nvSpPr>
        <p:spPr>
          <a:xfrm>
            <a:off x="4776046" y="2582394"/>
            <a:ext cx="5475301" cy="1612101"/>
          </a:xfrm>
          <a:prstGeom prst="rect">
            <a:avLst/>
          </a:prstGeom>
          <a:noFill/>
          <a:ln>
            <a:solidFill>
              <a:srgbClr val="48D4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098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>
                <a:latin typeface="+mn-lt"/>
              </a:rPr>
              <a:t>Phase 6: Pre-residual– Normalization Variation Part 2</a:t>
            </a:r>
            <a:endParaRPr lang="en-US" sz="3100" dirty="0">
              <a:latin typeface="+mn-lt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Copyright © 2022 Divergence Academy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A44F0589-4ADA-4FC9-97B3-1830BC25023A}" type="slidenum">
              <a:rPr lang="en-US" smtClean="0"/>
              <a:pPr/>
              <a:t>9</a:t>
            </a:fld>
            <a:endParaRPr lang="en-US"/>
          </a:p>
        </p:txBody>
      </p:sp>
      <p:cxnSp>
        <p:nvCxnSpPr>
          <p:cNvPr id="252" name="Straight Connector 251">
            <a:extLst>
              <a:ext uri="{FF2B5EF4-FFF2-40B4-BE49-F238E27FC236}">
                <a16:creationId xmlns:a16="http://schemas.microsoft.com/office/drawing/2014/main" id="{2EA9BFF0-766B-448C-87FB-60AD9FFE4ABD}"/>
              </a:ext>
            </a:extLst>
          </p:cNvPr>
          <p:cNvCxnSpPr/>
          <p:nvPr/>
        </p:nvCxnSpPr>
        <p:spPr>
          <a:xfrm>
            <a:off x="820035" y="1175657"/>
            <a:ext cx="1074291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947AA988-F9D3-FD36-B489-5089ADCD9D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9097" y="1291866"/>
            <a:ext cx="8603848" cy="4940379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E2A23561-6ABB-01FE-8B2A-6E680586450E}"/>
              </a:ext>
            </a:extLst>
          </p:cNvPr>
          <p:cNvSpPr/>
          <p:nvPr/>
        </p:nvSpPr>
        <p:spPr>
          <a:xfrm>
            <a:off x="2970835" y="1315656"/>
            <a:ext cx="8666906" cy="4916589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4257654-7BC7-A1AD-82EE-9DEF94EC8FC0}"/>
              </a:ext>
            </a:extLst>
          </p:cNvPr>
          <p:cNvSpPr txBox="1"/>
          <p:nvPr/>
        </p:nvSpPr>
        <p:spPr>
          <a:xfrm>
            <a:off x="342900" y="1322136"/>
            <a:ext cx="2518833" cy="4508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85800" lvl="1" indent="-228600">
              <a:spcBef>
                <a:spcPts val="300"/>
              </a:spcBef>
              <a:spcAft>
                <a:spcPts val="300"/>
              </a:spcAft>
              <a:buSzPct val="75000"/>
              <a:buFont typeface="Source Sans Pro" panose="020B0503030403020204" pitchFamily="34" charset="0"/>
              <a:buChar char="◉"/>
            </a:pPr>
            <a:r>
              <a:rPr lang="en-US" sz="1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Normalize Data</a:t>
            </a:r>
          </a:p>
          <a:p>
            <a:pPr marL="1143000" lvl="2" indent="-228600">
              <a:spcBef>
                <a:spcPts val="300"/>
              </a:spcBef>
              <a:spcAft>
                <a:spcPts val="300"/>
              </a:spcAft>
              <a:buSzPct val="75000"/>
              <a:buFont typeface="Source Sans Pro" panose="020B0503030403020204" pitchFamily="34" charset="0"/>
              <a:buChar char="◉"/>
            </a:pPr>
            <a:r>
              <a:rPr lang="en-US" sz="1400" dirty="0" err="1"/>
              <a:t>Zscore</a:t>
            </a:r>
            <a:br>
              <a:rPr lang="en-US" sz="1400" dirty="0"/>
            </a:br>
            <a:br>
              <a:rPr lang="en-US" sz="1400" dirty="0"/>
            </a:br>
            <a:endParaRPr lang="en-US" sz="1400" dirty="0"/>
          </a:p>
          <a:p>
            <a:pPr marL="1143000" lvl="2" indent="-228600">
              <a:spcBef>
                <a:spcPts val="300"/>
              </a:spcBef>
              <a:spcAft>
                <a:spcPts val="300"/>
              </a:spcAft>
              <a:buSzPct val="75000"/>
              <a:buFont typeface="Source Sans Pro" panose="020B0503030403020204" pitchFamily="34" charset="0"/>
              <a:buChar char="◉"/>
            </a:pPr>
            <a:endParaRPr lang="en-US" sz="1400" dirty="0"/>
          </a:p>
          <a:p>
            <a:pPr marL="1143000" lvl="2" indent="-228600">
              <a:spcBef>
                <a:spcPts val="300"/>
              </a:spcBef>
              <a:spcAft>
                <a:spcPts val="300"/>
              </a:spcAft>
              <a:buSzPct val="75000"/>
              <a:buFont typeface="Source Sans Pro" panose="020B0503030403020204" pitchFamily="34" charset="0"/>
              <a:buChar char="◉"/>
            </a:pPr>
            <a:r>
              <a:rPr lang="en-US" sz="1400" dirty="0" err="1"/>
              <a:t>MinMax</a:t>
            </a:r>
            <a:br>
              <a:rPr lang="en-US" sz="1400" dirty="0"/>
            </a:br>
            <a:endParaRPr lang="en-US" sz="1400" dirty="0"/>
          </a:p>
          <a:p>
            <a:pPr lvl="2">
              <a:spcBef>
                <a:spcPts val="300"/>
              </a:spcBef>
              <a:spcAft>
                <a:spcPts val="300"/>
              </a:spcAft>
              <a:buSzPct val="75000"/>
            </a:pPr>
            <a:br>
              <a:rPr lang="en-US" sz="1400" dirty="0"/>
            </a:br>
            <a:endParaRPr lang="en-US" sz="1400" dirty="0"/>
          </a:p>
          <a:p>
            <a:pPr marL="1143000" lvl="2" indent="-228600">
              <a:spcBef>
                <a:spcPts val="300"/>
              </a:spcBef>
              <a:spcAft>
                <a:spcPts val="300"/>
              </a:spcAft>
              <a:buSzPct val="75000"/>
              <a:buFont typeface="Source Sans Pro" panose="020B0503030403020204" pitchFamily="34" charset="0"/>
              <a:buChar char="◉"/>
            </a:pPr>
            <a:r>
              <a:rPr lang="en-US" sz="1400" dirty="0"/>
              <a:t>Logistic</a:t>
            </a:r>
            <a:br>
              <a:rPr lang="en-US" sz="1400" dirty="0"/>
            </a:br>
            <a:br>
              <a:rPr lang="en-US" sz="1400" dirty="0"/>
            </a:br>
            <a:br>
              <a:rPr lang="en-US" sz="1400" dirty="0"/>
            </a:br>
            <a:endParaRPr lang="en-US" sz="1400" dirty="0"/>
          </a:p>
          <a:p>
            <a:pPr marL="1143000" lvl="2" indent="-228600">
              <a:spcBef>
                <a:spcPts val="300"/>
              </a:spcBef>
              <a:spcAft>
                <a:spcPts val="300"/>
              </a:spcAft>
              <a:buSzPct val="75000"/>
              <a:buFont typeface="Source Sans Pro" panose="020B0503030403020204" pitchFamily="34" charset="0"/>
              <a:buChar char="◉"/>
            </a:pPr>
            <a:r>
              <a:rPr lang="en-US" sz="1400" dirty="0" err="1"/>
              <a:t>LogNormal</a:t>
            </a:r>
            <a:br>
              <a:rPr lang="en-US" sz="1400" dirty="0"/>
            </a:br>
            <a:br>
              <a:rPr lang="en-US" sz="1400" dirty="0"/>
            </a:br>
            <a:br>
              <a:rPr lang="en-US" sz="1400" dirty="0"/>
            </a:br>
            <a:endParaRPr lang="en-US" sz="1400" dirty="0"/>
          </a:p>
          <a:p>
            <a:pPr marL="1143000" lvl="2" indent="-228600">
              <a:spcBef>
                <a:spcPts val="300"/>
              </a:spcBef>
              <a:spcAft>
                <a:spcPts val="300"/>
              </a:spcAft>
              <a:buSzPct val="75000"/>
              <a:buFont typeface="Source Sans Pro" panose="020B0503030403020204" pitchFamily="34" charset="0"/>
              <a:buChar char="◉"/>
            </a:pPr>
            <a:r>
              <a:rPr lang="en-US" sz="1400" dirty="0" err="1"/>
              <a:t>TanH</a:t>
            </a:r>
            <a:endParaRPr lang="en-US" sz="14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C96F8BC-0301-1E1C-9FAF-48F88A271886}"/>
              </a:ext>
            </a:extLst>
          </p:cNvPr>
          <p:cNvSpPr txBox="1"/>
          <p:nvPr/>
        </p:nvSpPr>
        <p:spPr>
          <a:xfrm>
            <a:off x="7368448" y="2786870"/>
            <a:ext cx="291431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Core Experiment </a:t>
            </a:r>
            <a:endParaRPr lang="en-US" sz="1200" dirty="0"/>
          </a:p>
        </p:txBody>
      </p:sp>
      <p:pic>
        <p:nvPicPr>
          <p:cNvPr id="1029" name="Picture 5" descr="formula log-normal distribution">
            <a:extLst>
              <a:ext uri="{FF2B5EF4-FFF2-40B4-BE49-F238E27FC236}">
                <a16:creationId xmlns:a16="http://schemas.microsoft.com/office/drawing/2014/main" id="{FCD63972-9E33-807E-F4AA-8C35BDA2DD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497" y="4961245"/>
            <a:ext cx="1946870" cy="321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normalization using the tanh function">
            <a:extLst>
              <a:ext uri="{FF2B5EF4-FFF2-40B4-BE49-F238E27FC236}">
                <a16:creationId xmlns:a16="http://schemas.microsoft.com/office/drawing/2014/main" id="{7BB0B919-245E-74FB-0E55-3AC2DABC82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5751567"/>
            <a:ext cx="2007637" cy="525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D831483F-F3C5-E64C-68F2-4BAF30CF14EE}"/>
              </a:ext>
            </a:extLst>
          </p:cNvPr>
          <p:cNvSpPr txBox="1"/>
          <p:nvPr/>
        </p:nvSpPr>
        <p:spPr>
          <a:xfrm>
            <a:off x="2362200" y="6300272"/>
            <a:ext cx="823806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i="1" dirty="0"/>
              <a:t>https://docs.microsoft.com/en-us/azure/machine-learning/component-reference/normalize-data</a:t>
            </a:r>
          </a:p>
        </p:txBody>
      </p:sp>
      <p:pic>
        <p:nvPicPr>
          <p:cNvPr id="34" name="Picture 2" descr="normalization using z-scores">
            <a:extLst>
              <a:ext uri="{FF2B5EF4-FFF2-40B4-BE49-F238E27FC236}">
                <a16:creationId xmlns:a16="http://schemas.microsoft.com/office/drawing/2014/main" id="{FA54F7F2-C82A-9718-3986-0D546123A8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4316" y="1989842"/>
            <a:ext cx="1461521" cy="549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3" descr="normalization using the min-max function">
            <a:extLst>
              <a:ext uri="{FF2B5EF4-FFF2-40B4-BE49-F238E27FC236}">
                <a16:creationId xmlns:a16="http://schemas.microsoft.com/office/drawing/2014/main" id="{71CB16A3-55E0-5630-6C81-D1F79D3482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917" y="2954740"/>
            <a:ext cx="2054384" cy="549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4" descr="formula for normalization by logistic function">
            <a:extLst>
              <a:ext uri="{FF2B5EF4-FFF2-40B4-BE49-F238E27FC236}">
                <a16:creationId xmlns:a16="http://schemas.microsoft.com/office/drawing/2014/main" id="{D7F7E8C5-0F43-D6EC-E550-368643AB0E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2289" y="4047171"/>
            <a:ext cx="1519444" cy="547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A951952-7724-01B6-5883-40AAC72EBEB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53592" y="1892636"/>
            <a:ext cx="8435131" cy="42596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E35165B-0967-7C2F-2D34-97E67ABA29AB}"/>
              </a:ext>
            </a:extLst>
          </p:cNvPr>
          <p:cNvSpPr txBox="1"/>
          <p:nvPr/>
        </p:nvSpPr>
        <p:spPr>
          <a:xfrm>
            <a:off x="7305286" y="2357473"/>
            <a:ext cx="291431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Feature Engineering</a:t>
            </a:r>
            <a:endParaRPr lang="en-US" sz="120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8512DCB-E448-1867-B09E-959F7AEB4941}"/>
              </a:ext>
            </a:extLst>
          </p:cNvPr>
          <p:cNvSpPr/>
          <p:nvPr/>
        </p:nvSpPr>
        <p:spPr>
          <a:xfrm>
            <a:off x="5468138" y="2657368"/>
            <a:ext cx="5132129" cy="1260292"/>
          </a:xfrm>
          <a:prstGeom prst="rect">
            <a:avLst/>
          </a:prstGeom>
          <a:noFill/>
          <a:ln>
            <a:solidFill>
              <a:srgbClr val="48D4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480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Divergence_Academy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D4E8"/>
      </a:accent1>
      <a:accent2>
        <a:srgbClr val="0C0C0C"/>
      </a:accent2>
      <a:accent3>
        <a:srgbClr val="F5F6F6"/>
      </a:accent3>
      <a:accent4>
        <a:srgbClr val="CFD0D2"/>
      </a:accent4>
      <a:accent5>
        <a:srgbClr val="0E161C"/>
      </a:accent5>
      <a:accent6>
        <a:srgbClr val="ADB9CA"/>
      </a:accent6>
      <a:hlink>
        <a:srgbClr val="0563C1"/>
      </a:hlink>
      <a:folHlink>
        <a:srgbClr val="954F72"/>
      </a:folHlink>
    </a:clrScheme>
    <a:fontScheme name="Divergence">
      <a:majorFont>
        <a:latin typeface="Playfair Display SemiBold"/>
        <a:ea typeface=""/>
        <a:cs typeface=""/>
      </a:majorFont>
      <a:minorFont>
        <a:latin typeface="Ubuntu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1EBB95BD7F57D4CAAB83313C45EABAF" ma:contentTypeVersion="12" ma:contentTypeDescription="Create a new document." ma:contentTypeScope="" ma:versionID="643d05683f0458eb43ea04347365d58e">
  <xsd:schema xmlns:xsd="http://www.w3.org/2001/XMLSchema" xmlns:xs="http://www.w3.org/2001/XMLSchema" xmlns:p="http://schemas.microsoft.com/office/2006/metadata/properties" xmlns:ns2="ce114d06-48bf-4790-b92f-15a5fe16460d" xmlns:ns3="963b4f0e-6457-4e29-9a15-29f437991c14" targetNamespace="http://schemas.microsoft.com/office/2006/metadata/properties" ma:root="true" ma:fieldsID="3080b037b7f2294262df527d494c98d2" ns2:_="" ns3:_="">
    <xsd:import namespace="ce114d06-48bf-4790-b92f-15a5fe16460d"/>
    <xsd:import namespace="963b4f0e-6457-4e29-9a15-29f437991c1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e114d06-48bf-4790-b92f-15a5fe16460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799e726f-a111-41ad-a30a-d9242f1eca89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63b4f0e-6457-4e29-9a15-29f437991c14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95660085-cfde-432f-bd1d-12376e48935a}" ma:internalName="TaxCatchAll" ma:showField="CatchAllData" ma:web="963b4f0e-6457-4e29-9a15-29f437991c14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ce114d06-48bf-4790-b92f-15a5fe16460d">
      <Terms xmlns="http://schemas.microsoft.com/office/infopath/2007/PartnerControls"/>
    </lcf76f155ced4ddcb4097134ff3c332f>
    <TaxCatchAll xmlns="963b4f0e-6457-4e29-9a15-29f437991c14" xsi:nil="true"/>
    <MediaLengthInSeconds xmlns="ce114d06-48bf-4790-b92f-15a5fe16460d" xsi:nil="true"/>
    <SharedWithUsers xmlns="963b4f0e-6457-4e29-9a15-29f437991c14">
      <UserInfo>
        <DisplayName/>
        <AccountId xsi:nil="true"/>
        <AccountType/>
      </UserInfo>
    </SharedWithUsers>
  </documentManagement>
</p:properties>
</file>

<file path=customXml/itemProps1.xml><?xml version="1.0" encoding="utf-8"?>
<ds:datastoreItem xmlns:ds="http://schemas.openxmlformats.org/officeDocument/2006/customXml" ds:itemID="{07A10389-324C-483C-851C-FF3DABDE8A6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59477B4-FB83-4025-9066-E3ADDAA70282}"/>
</file>

<file path=customXml/itemProps3.xml><?xml version="1.0" encoding="utf-8"?>
<ds:datastoreItem xmlns:ds="http://schemas.openxmlformats.org/officeDocument/2006/customXml" ds:itemID="{F4DE85DB-2709-4D32-914B-E733CC983CE6}">
  <ds:schemaRefs>
    <ds:schemaRef ds:uri="http://schemas.microsoft.com/office/2006/metadata/properties"/>
    <ds:schemaRef ds:uri="cc1ddc7f-7d3a-4581-b2d3-c2340344fe21"/>
    <ds:schemaRef ds:uri="http://purl.org/dc/dcmitype/"/>
    <ds:schemaRef ds:uri="http://schemas.openxmlformats.org/package/2006/metadata/core-properties"/>
    <ds:schemaRef ds:uri="e3e97189-6f9a-491d-ae41-1ad80b397037"/>
    <ds:schemaRef ds:uri="http://purl.org/dc/elements/1.1/"/>
    <ds:schemaRef ds:uri="http://schemas.microsoft.com/office/2006/documentManagement/types"/>
    <ds:schemaRef ds:uri="http://purl.org/dc/terms/"/>
    <ds:schemaRef ds:uri="http://schemas.microsoft.com/office/infopath/2007/PartnerControl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2911</TotalTime>
  <Words>696</Words>
  <Application>Microsoft Office PowerPoint</Application>
  <PresentationFormat>Widescreen</PresentationFormat>
  <Paragraphs>159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Open Sans</vt:lpstr>
      <vt:lpstr>Ubuntu</vt:lpstr>
      <vt:lpstr>Playfair Display SemiBold</vt:lpstr>
      <vt:lpstr>Arial</vt:lpstr>
      <vt:lpstr>Source Sans Pro</vt:lpstr>
      <vt:lpstr>Segoe UI</vt:lpstr>
      <vt:lpstr>Calibri</vt:lpstr>
      <vt:lpstr>Office Theme</vt:lpstr>
      <vt:lpstr>  Azure ML Machine Learning  Model Production Case Study</vt:lpstr>
      <vt:lpstr>Data Science Process Phases</vt:lpstr>
      <vt:lpstr>Case Study – Housing Prices</vt:lpstr>
      <vt:lpstr>Initial Work  – Exploratory Data Analysis</vt:lpstr>
      <vt:lpstr>Phase 1: Initial Work – Baseline Linear Regression</vt:lpstr>
      <vt:lpstr>Phase 2: Diagnostic – Raw Feature Bakeoff Round 1</vt:lpstr>
      <vt:lpstr>Phase 3: Diagnostic – Raw Feature Bakeoff Round 2</vt:lpstr>
      <vt:lpstr>Phase 4&amp;5: Pre-residual – Normalization Variation Part 1</vt:lpstr>
      <vt:lpstr>Phase 6: Pre-residual– Normalization Variation Part 2</vt:lpstr>
      <vt:lpstr>Phase 7: Tuning – Normalization + Hyperparameter Sweep</vt:lpstr>
      <vt:lpstr>Phase 8&amp;9: Tuning – Cross Validation &amp; Feature Importance</vt:lpstr>
      <vt:lpstr>Phase 10: Tuning – AutoML Sanity Check</vt:lpstr>
      <vt:lpstr>Conclusions</vt:lpstr>
      <vt:lpstr>Conclusions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Windows User</dc:creator>
  <cp:lastModifiedBy>drew.minkin@divergence.one</cp:lastModifiedBy>
  <cp:revision>26</cp:revision>
  <cp:lastPrinted>2021-05-27T18:36:07Z</cp:lastPrinted>
  <dcterms:created xsi:type="dcterms:W3CDTF">2021-03-11T18:13:25Z</dcterms:created>
  <dcterms:modified xsi:type="dcterms:W3CDTF">2022-10-20T17:53:33Z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0x01010041EBB95BD7F57D4CAAB83313C45EABAF</vt:lpwstr>
  </property>
  <property fmtid="{D5CDD505-2E9C-101B-9397-08002B2CF9AE}" pid="3" name="Order">
    <vt:lpwstr>845400.000000000</vt:lpwstr>
  </property>
  <property fmtid="{D5CDD505-2E9C-101B-9397-08002B2CF9AE}" pid="4" name="xd_ProgID">
    <vt:lpwstr/>
  </property>
  <property fmtid="{D5CDD505-2E9C-101B-9397-08002B2CF9AE}" pid="5" name="MediaServiceImageTags">
    <vt:lpwstr/>
  </property>
  <property fmtid="{D5CDD505-2E9C-101B-9397-08002B2CF9AE}" pid="6" name="ComplianceAssetId">
    <vt:lpwstr/>
  </property>
  <property fmtid="{D5CDD505-2E9C-101B-9397-08002B2CF9AE}" pid="7" name="TemplateUrl">
    <vt:lpwstr/>
  </property>
  <property fmtid="{D5CDD505-2E9C-101B-9397-08002B2CF9AE}" pid="8" name="_ExtendedDescription">
    <vt:lpwstr/>
  </property>
  <property fmtid="{D5CDD505-2E9C-101B-9397-08002B2CF9AE}" pid="9" name="TriggerFlowInfo">
    <vt:lpwstr/>
  </property>
  <property fmtid="{D5CDD505-2E9C-101B-9397-08002B2CF9AE}" pid="10" name="xd_Signature">
    <vt:lpwstr/>
  </property>
</Properties>
</file>